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78" r:id="rId3"/>
  </p:sldMasterIdLst>
  <p:notesMasterIdLst>
    <p:notesMasterId r:id="rId18"/>
  </p:notesMasterIdLst>
  <p:sldIdLst>
    <p:sldId id="256" r:id="rId4"/>
    <p:sldId id="271" r:id="rId5"/>
    <p:sldId id="268" r:id="rId6"/>
    <p:sldId id="264" r:id="rId7"/>
    <p:sldId id="265" r:id="rId8"/>
    <p:sldId id="266" r:id="rId9"/>
    <p:sldId id="267" r:id="rId10"/>
    <p:sldId id="270" r:id="rId11"/>
    <p:sldId id="258" r:id="rId12"/>
    <p:sldId id="263" r:id="rId13"/>
    <p:sldId id="269" r:id="rId14"/>
    <p:sldId id="262" r:id="rId15"/>
    <p:sldId id="260" r:id="rId16"/>
    <p:sldId id="26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B7270-0F90-48AB-96AC-10F2573FC30F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B1AE0-0143-43C7-8745-183EDC998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B0985C8-3D07-4E5B-9F75-54E84E8FB9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92F5C6-7E18-445B-81A7-F6C0F9495FE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02CB48B-B7AA-42CD-B7BA-8E54109B2A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B76419A-FF5F-4C98-A512-3CE056D59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32AF24-B551-4462-80D9-D863640A08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3E39A-64BF-4756-B5A4-8CDB42F11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C2304C-2B71-41AC-9491-B0B2ED1697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6E5E5-2ED4-47FF-B995-5D59051AC6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67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2ECB2B-E1B5-4CE1-A7E1-823BF17CA2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123996-EF0F-449D-8BF1-D5FF2B7ED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CF066B-3258-480D-AF46-4934E3603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67F18-0D14-42DB-9A21-F7BAA83DE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60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37FD98-2131-48A0-96E0-3D6C73E9B5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5D557C-0CFC-47D8-B107-091D5DFDD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FCD1E-2995-4756-8B56-345C62F8DC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69D74-2DD5-4A13-9B4F-C28ABBD46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6106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BDF6-FE99-43FA-B23A-BE4CBEBC959F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C652-9D2C-4A53-8EB6-1D1727F0A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06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BAD89-AE01-4DD1-B628-CDBD5867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3132B-AF78-490F-8AF7-E5EB8E0FB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5861B-3322-4871-9D20-34779DAD4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084AB-B667-4652-AB0D-4C4F1DD7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3A50E-AA1A-4687-924B-FE83F822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D365A-76B7-4ECF-B67F-D3750D8194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98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68E85-342D-42C1-B28F-B8C00AB766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C0739-C054-4ADE-91B2-96F346E3B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BCD88D-3BDA-4F38-A6FC-957B3731B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28EC3-2591-4B58-A2FD-FFACA8BBE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66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3D4BF3-40F6-4D5C-A82A-C2A659F813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27DF3A-6502-4CD8-B4EB-BB250D326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B1F32A-6949-49DE-9560-182D50476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E6883-0660-4F16-B53B-5187A4CEED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14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A0299-A6EC-4AB8-8B8E-B935C0A1D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E0E4F4-BCC5-46F8-9437-613A7766D0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F2C4F-3842-47A0-8128-817F52052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C8409-6B39-498E-A9BF-C695B38306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95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786933-484D-4FD3-BC8D-79ED02A15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71B8F4C-B8A0-4027-AA4C-D415BD9C3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F17CE8-B1E1-4EA8-B752-6FCAF27EE3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54D52-BDBD-4EF5-AD86-DA00BE1BF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25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E7ECFF-C823-4BA6-9690-9191571DFA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4D21FA-822F-417D-8980-252D8181EB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261B1D-61CF-4FBC-9F1E-370FCDE30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663E1-A835-484E-80D8-2D31870245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82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34DAF0-49F9-409F-AEEC-F2D3F74064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3AE0B3-E8B3-45DD-8244-914C02E541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0C7AC7-67DC-40F0-A951-F8C078AAD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1A9B1-A40C-4207-A8C1-BC049C8D5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25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34D677-90FC-42C3-BC83-A12CA5CFF6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EF5C06-FC07-4DFB-9FB9-63CCE6FBAE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41AAF-9B22-414A-8478-A46C52997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7FAD-D56C-4F23-92DA-BB7739B53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37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A20173-3571-4426-B6BB-9A63132A51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6B5233-B9FE-41BF-9971-1EB041560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AF18F-6E57-4895-9E81-8925C9262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5A1E0-8707-4F10-942F-33B79E118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92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BB214E-D790-4555-A0C1-A42CBF511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4B5428-139D-42C7-8B6D-ADF712CD6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3A4195-1D72-47A4-ABB8-3DDDFD161C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B24467-1BE3-42DF-B3BA-48C9E3B040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B97E6ED-428C-4D2A-87B9-08E6941A4B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5D1E82C-E164-4A26-B9D6-A40F40A1D0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7BDF6-FE99-43FA-B23A-BE4CBEBC959F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C652-9D2C-4A53-8EB6-1D1727F0A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2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AC912D-2299-40D6-9D29-4487800C6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5A16B3-2EB0-4CD6-8798-E9C1559F7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777553-14EA-4E99-B892-0BFEDC6D74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B334395-1BF5-4629-BE95-5C06DACC44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B775599-31A1-470E-B6F6-78EFC8CED6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/>
            </a:lvl1pPr>
          </a:lstStyle>
          <a:p>
            <a:fld id="{0C953CFA-C71C-4991-9AE0-33563B4D9A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543BD1DC-13DF-475A-9648-48C30330CB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191000" y="4267200"/>
            <a:ext cx="44958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>
                <a:latin typeface="Times New Roman" panose="02020603050405020304" pitchFamily="18" charset="0"/>
                <a:sym typeface="Wingdings" panose="05000000000000000000" pitchFamily="2" charset="2"/>
              </a:rPr>
              <a:t>Metric Conversions Ladder Method</a:t>
            </a:r>
            <a:endParaRPr lang="en-US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DEAB92DC-1B70-4544-AC48-AC93917B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2052" name="Picture 6" descr="metricmanialogo">
            <a:extLst>
              <a:ext uri="{FF2B5EF4-FFF2-40B4-BE49-F238E27FC236}">
                <a16:creationId xmlns:a16="http://schemas.microsoft.com/office/drawing/2014/main" id="{5546598C-20C0-49E2-AFB4-F567C2D54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686800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9" descr="MCj00788050000[1]">
            <a:extLst>
              <a:ext uri="{FF2B5EF4-FFF2-40B4-BE49-F238E27FC236}">
                <a16:creationId xmlns:a16="http://schemas.microsoft.com/office/drawing/2014/main" id="{D9193E32-3D74-4D0F-9611-DB0131BE7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81400"/>
            <a:ext cx="294322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0C7C22CC-BCEE-45BE-8C7C-369094E6E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2855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099" name="Picture 46">
            <a:extLst>
              <a:ext uri="{FF2B5EF4-FFF2-40B4-BE49-F238E27FC236}">
                <a16:creationId xmlns:a16="http://schemas.microsoft.com/office/drawing/2014/main" id="{BDCD3C89-EFFE-45FD-8EC0-259733BF1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6" t="37964" r="11690" b="18518"/>
          <a:stretch>
            <a:fillRect/>
          </a:stretch>
        </p:blipFill>
        <p:spPr bwMode="auto">
          <a:xfrm>
            <a:off x="457200" y="685800"/>
            <a:ext cx="830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3" name="Text Box 47">
            <a:extLst>
              <a:ext uri="{FF2B5EF4-FFF2-40B4-BE49-F238E27FC236}">
                <a16:creationId xmlns:a16="http://schemas.microsoft.com/office/drawing/2014/main" id="{D9FF32A9-50E8-4761-8A54-3A9154A9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990600"/>
            <a:ext cx="990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KILO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1000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4" name="Text Box 48">
            <a:extLst>
              <a:ext uri="{FF2B5EF4-FFF2-40B4-BE49-F238E27FC236}">
                <a16:creationId xmlns:a16="http://schemas.microsoft.com/office/drawing/2014/main" id="{4359C845-3CD7-49EA-95B2-09560CCDB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12938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HECTO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5" name="Text Box 49">
            <a:extLst>
              <a:ext uri="{FF2B5EF4-FFF2-40B4-BE49-F238E27FC236}">
                <a16:creationId xmlns:a16="http://schemas.microsoft.com/office/drawing/2014/main" id="{7A984E28-FB7B-48E1-9F1B-532D3BD41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1524000"/>
            <a:ext cx="114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DEKA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6" name="Text Box 50">
            <a:extLst>
              <a:ext uri="{FF2B5EF4-FFF2-40B4-BE49-F238E27FC236}">
                <a16:creationId xmlns:a16="http://schemas.microsoft.com/office/drawing/2014/main" id="{8F4B55FD-F5F1-4383-8E26-EF84779C5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700" y="22844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DECI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sp>
        <p:nvSpPr>
          <p:cNvPr id="4147" name="Text Box 51">
            <a:extLst>
              <a:ext uri="{FF2B5EF4-FFF2-40B4-BE49-F238E27FC236}">
                <a16:creationId xmlns:a16="http://schemas.microsoft.com/office/drawing/2014/main" id="{13CA956E-4025-4E4E-A7A9-44E005160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25892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CENTI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0.01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sp>
        <p:nvSpPr>
          <p:cNvPr id="4148" name="Text Box 52">
            <a:extLst>
              <a:ext uri="{FF2B5EF4-FFF2-40B4-BE49-F238E27FC236}">
                <a16:creationId xmlns:a16="http://schemas.microsoft.com/office/drawing/2014/main" id="{4B7A45E3-565F-4D4B-9464-9137EC78A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2895600"/>
            <a:ext cx="114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MILLI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0.001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grpSp>
        <p:nvGrpSpPr>
          <p:cNvPr id="2" name="Group 57">
            <a:extLst>
              <a:ext uri="{FF2B5EF4-FFF2-40B4-BE49-F238E27FC236}">
                <a16:creationId xmlns:a16="http://schemas.microsoft.com/office/drawing/2014/main" id="{10C16F10-4C36-454D-9403-ABDB67236988}"/>
              </a:ext>
            </a:extLst>
          </p:cNvPr>
          <p:cNvGrpSpPr>
            <a:grpSpLocks/>
          </p:cNvGrpSpPr>
          <p:nvPr/>
        </p:nvGrpSpPr>
        <p:grpSpPr bwMode="auto">
          <a:xfrm>
            <a:off x="4025900" y="2603500"/>
            <a:ext cx="914400" cy="1373188"/>
            <a:chOff x="2496" y="1824"/>
            <a:chExt cx="576" cy="865"/>
          </a:xfrm>
        </p:grpSpPr>
        <p:sp>
          <p:nvSpPr>
            <p:cNvPr id="4135" name="Text Box 53">
              <a:extLst>
                <a:ext uri="{FF2B5EF4-FFF2-40B4-BE49-F238E27FC236}">
                  <a16:creationId xmlns:a16="http://schemas.microsoft.com/office/drawing/2014/main" id="{C9B55A97-62D1-491D-A3E9-D686BE65D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112"/>
              <a:ext cx="576" cy="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Meters</a:t>
              </a:r>
              <a:br>
                <a:rPr lang="en-US" altLang="en-US" sz="1800" b="1">
                  <a:latin typeface="Times New Roman" panose="02020603050405020304" pitchFamily="18" charset="0"/>
                </a:rPr>
              </a:br>
              <a:r>
                <a:rPr lang="en-US" altLang="en-US" sz="1800" b="1">
                  <a:latin typeface="Times New Roman" panose="02020603050405020304" pitchFamily="18" charset="0"/>
                </a:rPr>
                <a:t>Liters</a:t>
              </a:r>
              <a:br>
                <a:rPr lang="en-US" altLang="en-US" sz="1800" b="1">
                  <a:latin typeface="Times New Roman" panose="02020603050405020304" pitchFamily="18" charset="0"/>
                </a:rPr>
              </a:br>
              <a:r>
                <a:rPr lang="en-US" altLang="en-US" sz="1800" b="1">
                  <a:latin typeface="Times New Roman" panose="02020603050405020304" pitchFamily="18" charset="0"/>
                </a:rPr>
                <a:t>Grams</a:t>
              </a:r>
            </a:p>
          </p:txBody>
        </p:sp>
        <p:sp>
          <p:nvSpPr>
            <p:cNvPr id="4136" name="Line 56">
              <a:extLst>
                <a:ext uri="{FF2B5EF4-FFF2-40B4-BE49-F238E27FC236}">
                  <a16:creationId xmlns:a16="http://schemas.microsoft.com/office/drawing/2014/main" id="{653AC759-E3FD-4046-BC04-A8CE6CE04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1824"/>
              <a:ext cx="0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7" name="Text Box 2">
            <a:extLst>
              <a:ext uri="{FF2B5EF4-FFF2-40B4-BE49-F238E27FC236}">
                <a16:creationId xmlns:a16="http://schemas.microsoft.com/office/drawing/2014/main" id="{F0A56AF9-9F71-456A-86B7-444D27F4A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Ladder Method</a:t>
            </a:r>
          </a:p>
        </p:txBody>
      </p:sp>
      <p:grpSp>
        <p:nvGrpSpPr>
          <p:cNvPr id="3" name="Group 65">
            <a:extLst>
              <a:ext uri="{FF2B5EF4-FFF2-40B4-BE49-F238E27FC236}">
                <a16:creationId xmlns:a16="http://schemas.microsoft.com/office/drawing/2014/main" id="{BCE60CBF-A4D5-490E-972F-49322FB78C4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343400"/>
            <a:ext cx="4622800" cy="2068513"/>
            <a:chOff x="240" y="2880"/>
            <a:chExt cx="2912" cy="1303"/>
          </a:xfrm>
        </p:grpSpPr>
        <p:sp>
          <p:nvSpPr>
            <p:cNvPr id="4133" name="Text Box 54">
              <a:extLst>
                <a:ext uri="{FF2B5EF4-FFF2-40B4-BE49-F238E27FC236}">
                  <a16:creationId xmlns:a16="http://schemas.microsoft.com/office/drawing/2014/main" id="{67A870D2-D59A-4B1B-AEF9-0D69887F3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2880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How do you use the “ladder” method? </a:t>
              </a:r>
            </a:p>
          </p:txBody>
        </p:sp>
        <p:sp>
          <p:nvSpPr>
            <p:cNvPr id="4134" name="Text Box 62">
              <a:extLst>
                <a:ext uri="{FF2B5EF4-FFF2-40B4-BE49-F238E27FC236}">
                  <a16:creationId xmlns:a16="http://schemas.microsoft.com/office/drawing/2014/main" id="{1A40F1B2-2C4E-4258-A4C2-78C67F39F6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" y="3105"/>
              <a:ext cx="2880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1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st</a:t>
              </a:r>
              <a:r>
                <a:rPr lang="en-US" altLang="en-US" sz="1800">
                  <a:latin typeface="Times New Roman" panose="02020603050405020304" pitchFamily="18" charset="0"/>
                </a:rPr>
                <a:t> – Determine your starting point.</a:t>
              </a:r>
              <a:br>
                <a:rPr lang="en-US" altLang="en-US" sz="1800">
                  <a:latin typeface="Times New Roman" panose="02020603050405020304" pitchFamily="18" charset="0"/>
                </a:rPr>
              </a:br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2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nd</a:t>
              </a:r>
              <a:r>
                <a:rPr lang="en-US" altLang="en-US" sz="1800">
                  <a:latin typeface="Times New Roman" panose="02020603050405020304" pitchFamily="18" charset="0"/>
                </a:rPr>
                <a:t> – Count the “jumps” to your ending point.</a:t>
              </a:r>
              <a:br>
                <a:rPr lang="en-US" altLang="en-US" sz="1800">
                  <a:latin typeface="Times New Roman" panose="02020603050405020304" pitchFamily="18" charset="0"/>
                </a:rPr>
              </a:br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3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rd</a:t>
              </a:r>
              <a:r>
                <a:rPr lang="en-US" altLang="en-US" sz="1800">
                  <a:latin typeface="Times New Roman" panose="02020603050405020304" pitchFamily="18" charset="0"/>
                </a:rPr>
                <a:t> – Move the decimal the same number of jumps in the same direction.</a:t>
              </a:r>
            </a:p>
          </p:txBody>
        </p:sp>
      </p:grpSp>
      <p:sp>
        <p:nvSpPr>
          <p:cNvPr id="4159" name="Text Box 63">
            <a:extLst>
              <a:ext uri="{FF2B5EF4-FFF2-40B4-BE49-F238E27FC236}">
                <a16:creationId xmlns:a16="http://schemas.microsoft.com/office/drawing/2014/main" id="{0F2D6252-FF36-4B64-B209-DAD990CA1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4343400"/>
            <a:ext cx="28956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450 cm = _________ m </a:t>
            </a:r>
          </a:p>
        </p:txBody>
      </p:sp>
      <p:grpSp>
        <p:nvGrpSpPr>
          <p:cNvPr id="4" name="Group 73">
            <a:extLst>
              <a:ext uri="{FF2B5EF4-FFF2-40B4-BE49-F238E27FC236}">
                <a16:creationId xmlns:a16="http://schemas.microsoft.com/office/drawing/2014/main" id="{EEE5897C-9CE2-4ECE-8168-0695036FF59E}"/>
              </a:ext>
            </a:extLst>
          </p:cNvPr>
          <p:cNvGrpSpPr>
            <a:grpSpLocks/>
          </p:cNvGrpSpPr>
          <p:nvPr/>
        </p:nvGrpSpPr>
        <p:grpSpPr bwMode="auto">
          <a:xfrm>
            <a:off x="5689600" y="1690688"/>
            <a:ext cx="1092200" cy="838200"/>
            <a:chOff x="768" y="240"/>
            <a:chExt cx="688" cy="528"/>
          </a:xfrm>
        </p:grpSpPr>
        <p:sp>
          <p:nvSpPr>
            <p:cNvPr id="4131" name="Freeform 67">
              <a:extLst>
                <a:ext uri="{FF2B5EF4-FFF2-40B4-BE49-F238E27FC236}">
                  <a16:creationId xmlns:a16="http://schemas.microsoft.com/office/drawing/2014/main" id="{9DD53BD8-C987-46B8-9571-0B5966676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352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Text Box 70">
              <a:extLst>
                <a:ext uri="{FF2B5EF4-FFF2-40B4-BE49-F238E27FC236}">
                  <a16:creationId xmlns:a16="http://schemas.microsoft.com/office/drawing/2014/main" id="{FAD0894E-8368-48C7-A839-0FE1B86CB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4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74">
            <a:extLst>
              <a:ext uri="{FF2B5EF4-FFF2-40B4-BE49-F238E27FC236}">
                <a16:creationId xmlns:a16="http://schemas.microsoft.com/office/drawing/2014/main" id="{0D0C0529-7935-4438-96B6-A401F0E92E97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023938"/>
            <a:ext cx="1092200" cy="1216025"/>
            <a:chOff x="1440" y="432"/>
            <a:chExt cx="688" cy="512"/>
          </a:xfrm>
        </p:grpSpPr>
        <p:sp>
          <p:nvSpPr>
            <p:cNvPr id="4129" name="Freeform 68">
              <a:extLst>
                <a:ext uri="{FF2B5EF4-FFF2-40B4-BE49-F238E27FC236}">
                  <a16:creationId xmlns:a16="http://schemas.microsoft.com/office/drawing/2014/main" id="{77CD14B6-A3D8-4F6F-9226-073B67F39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528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Text Box 71">
              <a:extLst>
                <a:ext uri="{FF2B5EF4-FFF2-40B4-BE49-F238E27FC236}">
                  <a16:creationId xmlns:a16="http://schemas.microsoft.com/office/drawing/2014/main" id="{4EFA4B1D-5F94-4D1D-8169-4D7FA5D87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432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sp>
        <p:nvSpPr>
          <p:cNvPr id="4172" name="Text Box 76">
            <a:extLst>
              <a:ext uri="{FF2B5EF4-FFF2-40B4-BE49-F238E27FC236}">
                <a16:creationId xmlns:a16="http://schemas.microsoft.com/office/drawing/2014/main" id="{5052E449-F04C-4308-A578-FF59BC9DD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48288"/>
            <a:ext cx="335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How many jumps does it take?</a:t>
            </a:r>
          </a:p>
        </p:txBody>
      </p:sp>
      <p:grpSp>
        <p:nvGrpSpPr>
          <p:cNvPr id="7" name="Group 80">
            <a:extLst>
              <a:ext uri="{FF2B5EF4-FFF2-40B4-BE49-F238E27FC236}">
                <a16:creationId xmlns:a16="http://schemas.microsoft.com/office/drawing/2014/main" id="{C9059FC5-C784-4688-B00F-4978F76BACC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660900"/>
            <a:ext cx="1524000" cy="506413"/>
            <a:chOff x="3504" y="3032"/>
            <a:chExt cx="960" cy="319"/>
          </a:xfrm>
        </p:grpSpPr>
        <p:sp>
          <p:nvSpPr>
            <p:cNvPr id="4127" name="Text Box 64">
              <a:extLst>
                <a:ext uri="{FF2B5EF4-FFF2-40B4-BE49-F238E27FC236}">
                  <a16:creationId xmlns:a16="http://schemas.microsoft.com/office/drawing/2014/main" id="{8E68E471-BB48-4EA3-A4CF-66A76D385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Starting Point</a:t>
              </a:r>
            </a:p>
          </p:txBody>
        </p:sp>
        <p:sp>
          <p:nvSpPr>
            <p:cNvPr id="4128" name="Line 77">
              <a:extLst>
                <a:ext uri="{FF2B5EF4-FFF2-40B4-BE49-F238E27FC236}">
                  <a16:creationId xmlns:a16="http://schemas.microsoft.com/office/drawing/2014/main" id="{253C56E1-0C9F-484D-AB9F-F915C6F929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2" y="303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81">
            <a:extLst>
              <a:ext uri="{FF2B5EF4-FFF2-40B4-BE49-F238E27FC236}">
                <a16:creationId xmlns:a16="http://schemas.microsoft.com/office/drawing/2014/main" id="{703A86CC-993D-406C-BB25-9CCCB2AF178D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4648200"/>
            <a:ext cx="1524000" cy="519113"/>
            <a:chOff x="4512" y="3024"/>
            <a:chExt cx="960" cy="327"/>
          </a:xfrm>
        </p:grpSpPr>
        <p:sp>
          <p:nvSpPr>
            <p:cNvPr id="4125" name="Line 78">
              <a:extLst>
                <a:ext uri="{FF2B5EF4-FFF2-40B4-BE49-F238E27FC236}">
                  <a16:creationId xmlns:a16="http://schemas.microsoft.com/office/drawing/2014/main" id="{8C8D5D7C-FAA1-4334-ABCE-D67E1F20BD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2" y="3024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Text Box 79">
              <a:extLst>
                <a:ext uri="{FF2B5EF4-FFF2-40B4-BE49-F238E27FC236}">
                  <a16:creationId xmlns:a16="http://schemas.microsoft.com/office/drawing/2014/main" id="{81F4713A-BB05-4E56-B1BC-BE4BDDCCC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Ending Point</a:t>
              </a:r>
            </a:p>
          </p:txBody>
        </p:sp>
      </p:grpSp>
      <p:sp>
        <p:nvSpPr>
          <p:cNvPr id="4179" name="Text Box 83">
            <a:extLst>
              <a:ext uri="{FF2B5EF4-FFF2-40B4-BE49-F238E27FC236}">
                <a16:creationId xmlns:a16="http://schemas.microsoft.com/office/drawing/2014/main" id="{BA244A19-D13B-41E6-953E-74D030E2A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6026150"/>
            <a:ext cx="1525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450</a:t>
            </a:r>
          </a:p>
        </p:txBody>
      </p:sp>
      <p:grpSp>
        <p:nvGrpSpPr>
          <p:cNvPr id="9" name="Group 104">
            <a:extLst>
              <a:ext uri="{FF2B5EF4-FFF2-40B4-BE49-F238E27FC236}">
                <a16:creationId xmlns:a16="http://schemas.microsoft.com/office/drawing/2014/main" id="{631DF09B-9ECA-4B07-847B-1D48233E7A12}"/>
              </a:ext>
            </a:extLst>
          </p:cNvPr>
          <p:cNvGrpSpPr>
            <a:grpSpLocks/>
          </p:cNvGrpSpPr>
          <p:nvPr/>
        </p:nvGrpSpPr>
        <p:grpSpPr bwMode="auto">
          <a:xfrm>
            <a:off x="6451601" y="5937250"/>
            <a:ext cx="781050" cy="887413"/>
            <a:chOff x="3464" y="3624"/>
            <a:chExt cx="560" cy="559"/>
          </a:xfrm>
        </p:grpSpPr>
        <p:grpSp>
          <p:nvGrpSpPr>
            <p:cNvPr id="4121" name="Group 89">
              <a:extLst>
                <a:ext uri="{FF2B5EF4-FFF2-40B4-BE49-F238E27FC236}">
                  <a16:creationId xmlns:a16="http://schemas.microsoft.com/office/drawing/2014/main" id="{56D01974-7B0A-4E0A-9E05-1D693377AA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4" y="3907"/>
              <a:ext cx="432" cy="276"/>
              <a:chOff x="3752" y="3939"/>
              <a:chExt cx="364" cy="276"/>
            </a:xfrm>
          </p:grpSpPr>
          <p:sp>
            <p:nvSpPr>
              <p:cNvPr id="4123" name="Freeform 85">
                <a:extLst>
                  <a:ext uri="{FF2B5EF4-FFF2-40B4-BE49-F238E27FC236}">
                    <a16:creationId xmlns:a16="http://schemas.microsoft.com/office/drawing/2014/main" id="{C6700795-6F83-4059-AD10-8E73112E2923}"/>
                  </a:ext>
                </a:extLst>
              </p:cNvPr>
              <p:cNvSpPr>
                <a:spLocks/>
              </p:cNvSpPr>
              <p:nvPr/>
            </p:nvSpPr>
            <p:spPr bwMode="auto">
              <a:xfrm rot="1472264" flipV="1">
                <a:off x="3924" y="3939"/>
                <a:ext cx="192" cy="208"/>
              </a:xfrm>
              <a:custGeom>
                <a:avLst/>
                <a:gdLst>
                  <a:gd name="T0" fmla="*/ 0 w 688"/>
                  <a:gd name="T1" fmla="*/ 112 h 416"/>
                  <a:gd name="T2" fmla="*/ 161 w 688"/>
                  <a:gd name="T3" fmla="*/ 16 h 416"/>
                  <a:gd name="T4" fmla="*/ 188 w 688"/>
                  <a:gd name="T5" fmla="*/ 208 h 416"/>
                  <a:gd name="T6" fmla="*/ 0 60000 65536"/>
                  <a:gd name="T7" fmla="*/ 0 60000 65536"/>
                  <a:gd name="T8" fmla="*/ 0 60000 65536"/>
                  <a:gd name="T9" fmla="*/ 0 w 688"/>
                  <a:gd name="T10" fmla="*/ 0 h 416"/>
                  <a:gd name="T11" fmla="*/ 688 w 688"/>
                  <a:gd name="T12" fmla="*/ 416 h 4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8" h="416">
                    <a:moveTo>
                      <a:pt x="0" y="224"/>
                    </a:moveTo>
                    <a:cubicBezTo>
                      <a:pt x="232" y="112"/>
                      <a:pt x="464" y="0"/>
                      <a:pt x="576" y="32"/>
                    </a:cubicBezTo>
                    <a:cubicBezTo>
                      <a:pt x="688" y="64"/>
                      <a:pt x="656" y="352"/>
                      <a:pt x="672" y="416"/>
                    </a:cubicBez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Text Box 86">
                <a:extLst>
                  <a:ext uri="{FF2B5EF4-FFF2-40B4-BE49-F238E27FC236}">
                    <a16:creationId xmlns:a16="http://schemas.microsoft.com/office/drawing/2014/main" id="{7CD2369A-8C74-4EA1-90E6-052711E3F1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2" y="39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</p:grpSp>
        <p:sp>
          <p:nvSpPr>
            <p:cNvPr id="4122" name="Text Box 100">
              <a:extLst>
                <a:ext uri="{FF2B5EF4-FFF2-40B4-BE49-F238E27FC236}">
                  <a16:creationId xmlns:a16="http://schemas.microsoft.com/office/drawing/2014/main" id="{BA5CFBAD-4BC3-4AF1-968C-3211F71CC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8" y="3624"/>
              <a:ext cx="3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17" name="Group 91">
            <a:extLst>
              <a:ext uri="{FF2B5EF4-FFF2-40B4-BE49-F238E27FC236}">
                <a16:creationId xmlns:a16="http://schemas.microsoft.com/office/drawing/2014/main" id="{6B433004-6449-4F7C-827B-C9E5C13DEE2A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6411913"/>
            <a:ext cx="403225" cy="438150"/>
            <a:chOff x="4532" y="3936"/>
            <a:chExt cx="364" cy="276"/>
          </a:xfrm>
        </p:grpSpPr>
        <p:sp>
          <p:nvSpPr>
            <p:cNvPr id="4119" name="Freeform 87">
              <a:extLst>
                <a:ext uri="{FF2B5EF4-FFF2-40B4-BE49-F238E27FC236}">
                  <a16:creationId xmlns:a16="http://schemas.microsoft.com/office/drawing/2014/main" id="{8FD91646-E529-4127-A6A2-B402E57154FE}"/>
                </a:ext>
              </a:extLst>
            </p:cNvPr>
            <p:cNvSpPr>
              <a:spLocks/>
            </p:cNvSpPr>
            <p:nvPr/>
          </p:nvSpPr>
          <p:spPr bwMode="auto">
            <a:xfrm rot="1472264" flipV="1">
              <a:off x="4704" y="3936"/>
              <a:ext cx="192" cy="208"/>
            </a:xfrm>
            <a:custGeom>
              <a:avLst/>
              <a:gdLst>
                <a:gd name="T0" fmla="*/ 0 w 688"/>
                <a:gd name="T1" fmla="*/ 112 h 416"/>
                <a:gd name="T2" fmla="*/ 161 w 688"/>
                <a:gd name="T3" fmla="*/ 16 h 416"/>
                <a:gd name="T4" fmla="*/ 188 w 688"/>
                <a:gd name="T5" fmla="*/ 208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Text Box 88">
              <a:extLst>
                <a:ext uri="{FF2B5EF4-FFF2-40B4-BE49-F238E27FC236}">
                  <a16:creationId xmlns:a16="http://schemas.microsoft.com/office/drawing/2014/main" id="{361F8686-A82C-48C1-956A-4109DC92F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2" y="3981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sp>
        <p:nvSpPr>
          <p:cNvPr id="4199" name="Text Box 103">
            <a:extLst>
              <a:ext uri="{FF2B5EF4-FFF2-40B4-BE49-F238E27FC236}">
                <a16:creationId xmlns:a16="http://schemas.microsoft.com/office/drawing/2014/main" id="{AB443D2A-545A-41F8-A0A3-E2DD4D91C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00710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= 4.5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9" grpId="0" animBg="1"/>
      <p:bldP spid="4172" grpId="0"/>
      <p:bldP spid="4179" grpId="0"/>
      <p:bldP spid="41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0C7C22CC-BCEE-45BE-8C7C-369094E6E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2855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099" name="Picture 46">
            <a:extLst>
              <a:ext uri="{FF2B5EF4-FFF2-40B4-BE49-F238E27FC236}">
                <a16:creationId xmlns:a16="http://schemas.microsoft.com/office/drawing/2014/main" id="{BDCD3C89-EFFE-45FD-8EC0-259733BF1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6" t="37964" r="11690" b="18518"/>
          <a:stretch>
            <a:fillRect/>
          </a:stretch>
        </p:blipFill>
        <p:spPr bwMode="auto">
          <a:xfrm>
            <a:off x="457200" y="685800"/>
            <a:ext cx="830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3" name="Text Box 47">
            <a:extLst>
              <a:ext uri="{FF2B5EF4-FFF2-40B4-BE49-F238E27FC236}">
                <a16:creationId xmlns:a16="http://schemas.microsoft.com/office/drawing/2014/main" id="{D9FF32A9-50E8-4761-8A54-3A9154A9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990600"/>
            <a:ext cx="990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KILO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1000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4" name="Text Box 48">
            <a:extLst>
              <a:ext uri="{FF2B5EF4-FFF2-40B4-BE49-F238E27FC236}">
                <a16:creationId xmlns:a16="http://schemas.microsoft.com/office/drawing/2014/main" id="{4359C845-3CD7-49EA-95B2-09560CCDB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12938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HECTO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5" name="Text Box 49">
            <a:extLst>
              <a:ext uri="{FF2B5EF4-FFF2-40B4-BE49-F238E27FC236}">
                <a16:creationId xmlns:a16="http://schemas.microsoft.com/office/drawing/2014/main" id="{7A984E28-FB7B-48E1-9F1B-532D3BD41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1524000"/>
            <a:ext cx="114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DEKA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6" name="Text Box 50">
            <a:extLst>
              <a:ext uri="{FF2B5EF4-FFF2-40B4-BE49-F238E27FC236}">
                <a16:creationId xmlns:a16="http://schemas.microsoft.com/office/drawing/2014/main" id="{8F4B55FD-F5F1-4383-8E26-EF84779C5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700" y="22844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DECI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sp>
        <p:nvSpPr>
          <p:cNvPr id="4147" name="Text Box 51">
            <a:extLst>
              <a:ext uri="{FF2B5EF4-FFF2-40B4-BE49-F238E27FC236}">
                <a16:creationId xmlns:a16="http://schemas.microsoft.com/office/drawing/2014/main" id="{13CA956E-4025-4E4E-A7A9-44E005160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25892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CENTI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0.01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sp>
        <p:nvSpPr>
          <p:cNvPr id="4148" name="Text Box 52">
            <a:extLst>
              <a:ext uri="{FF2B5EF4-FFF2-40B4-BE49-F238E27FC236}">
                <a16:creationId xmlns:a16="http://schemas.microsoft.com/office/drawing/2014/main" id="{4B7A45E3-565F-4D4B-9464-9137EC78A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2895600"/>
            <a:ext cx="114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MILLI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0.001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grpSp>
        <p:nvGrpSpPr>
          <p:cNvPr id="2" name="Group 57">
            <a:extLst>
              <a:ext uri="{FF2B5EF4-FFF2-40B4-BE49-F238E27FC236}">
                <a16:creationId xmlns:a16="http://schemas.microsoft.com/office/drawing/2014/main" id="{10C16F10-4C36-454D-9403-ABDB67236988}"/>
              </a:ext>
            </a:extLst>
          </p:cNvPr>
          <p:cNvGrpSpPr>
            <a:grpSpLocks/>
          </p:cNvGrpSpPr>
          <p:nvPr/>
        </p:nvGrpSpPr>
        <p:grpSpPr bwMode="auto">
          <a:xfrm>
            <a:off x="4025900" y="2603500"/>
            <a:ext cx="914400" cy="1373188"/>
            <a:chOff x="2496" y="1824"/>
            <a:chExt cx="576" cy="865"/>
          </a:xfrm>
        </p:grpSpPr>
        <p:sp>
          <p:nvSpPr>
            <p:cNvPr id="4135" name="Text Box 53">
              <a:extLst>
                <a:ext uri="{FF2B5EF4-FFF2-40B4-BE49-F238E27FC236}">
                  <a16:creationId xmlns:a16="http://schemas.microsoft.com/office/drawing/2014/main" id="{C9B55A97-62D1-491D-A3E9-D686BE65D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112"/>
              <a:ext cx="576" cy="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Meters</a:t>
              </a:r>
              <a:br>
                <a:rPr lang="en-US" altLang="en-US" sz="1800" b="1">
                  <a:latin typeface="Times New Roman" panose="02020603050405020304" pitchFamily="18" charset="0"/>
                </a:rPr>
              </a:br>
              <a:r>
                <a:rPr lang="en-US" altLang="en-US" sz="1800" b="1">
                  <a:latin typeface="Times New Roman" panose="02020603050405020304" pitchFamily="18" charset="0"/>
                </a:rPr>
                <a:t>Liters</a:t>
              </a:r>
              <a:br>
                <a:rPr lang="en-US" altLang="en-US" sz="1800" b="1">
                  <a:latin typeface="Times New Roman" panose="02020603050405020304" pitchFamily="18" charset="0"/>
                </a:rPr>
              </a:br>
              <a:r>
                <a:rPr lang="en-US" altLang="en-US" sz="1800" b="1">
                  <a:latin typeface="Times New Roman" panose="02020603050405020304" pitchFamily="18" charset="0"/>
                </a:rPr>
                <a:t>Grams</a:t>
              </a:r>
            </a:p>
          </p:txBody>
        </p:sp>
        <p:sp>
          <p:nvSpPr>
            <p:cNvPr id="4136" name="Line 56">
              <a:extLst>
                <a:ext uri="{FF2B5EF4-FFF2-40B4-BE49-F238E27FC236}">
                  <a16:creationId xmlns:a16="http://schemas.microsoft.com/office/drawing/2014/main" id="{653AC759-E3FD-4046-BC04-A8CE6CE04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1824"/>
              <a:ext cx="0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7" name="Text Box 2">
            <a:extLst>
              <a:ext uri="{FF2B5EF4-FFF2-40B4-BE49-F238E27FC236}">
                <a16:creationId xmlns:a16="http://schemas.microsoft.com/office/drawing/2014/main" id="{F0A56AF9-9F71-456A-86B7-444D27F4A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Ladder Method</a:t>
            </a:r>
          </a:p>
        </p:txBody>
      </p:sp>
      <p:grpSp>
        <p:nvGrpSpPr>
          <p:cNvPr id="3" name="Group 65">
            <a:extLst>
              <a:ext uri="{FF2B5EF4-FFF2-40B4-BE49-F238E27FC236}">
                <a16:creationId xmlns:a16="http://schemas.microsoft.com/office/drawing/2014/main" id="{BCE60CBF-A4D5-490E-972F-49322FB78C4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343400"/>
            <a:ext cx="4622800" cy="2068513"/>
            <a:chOff x="240" y="2880"/>
            <a:chExt cx="2912" cy="1303"/>
          </a:xfrm>
        </p:grpSpPr>
        <p:sp>
          <p:nvSpPr>
            <p:cNvPr id="4133" name="Text Box 54">
              <a:extLst>
                <a:ext uri="{FF2B5EF4-FFF2-40B4-BE49-F238E27FC236}">
                  <a16:creationId xmlns:a16="http://schemas.microsoft.com/office/drawing/2014/main" id="{67A870D2-D59A-4B1B-AEF9-0D69887F3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2880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How do you use the “ladder” method? </a:t>
              </a:r>
            </a:p>
          </p:txBody>
        </p:sp>
        <p:sp>
          <p:nvSpPr>
            <p:cNvPr id="4134" name="Text Box 62">
              <a:extLst>
                <a:ext uri="{FF2B5EF4-FFF2-40B4-BE49-F238E27FC236}">
                  <a16:creationId xmlns:a16="http://schemas.microsoft.com/office/drawing/2014/main" id="{1A40F1B2-2C4E-4258-A4C2-78C67F39F6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" y="3105"/>
              <a:ext cx="2880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1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st</a:t>
              </a:r>
              <a:r>
                <a:rPr lang="en-US" altLang="en-US" sz="1800">
                  <a:latin typeface="Times New Roman" panose="02020603050405020304" pitchFamily="18" charset="0"/>
                </a:rPr>
                <a:t> – Determine your starting point.</a:t>
              </a:r>
              <a:br>
                <a:rPr lang="en-US" altLang="en-US" sz="1800">
                  <a:latin typeface="Times New Roman" panose="02020603050405020304" pitchFamily="18" charset="0"/>
                </a:rPr>
              </a:br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2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nd</a:t>
              </a:r>
              <a:r>
                <a:rPr lang="en-US" altLang="en-US" sz="1800">
                  <a:latin typeface="Times New Roman" panose="02020603050405020304" pitchFamily="18" charset="0"/>
                </a:rPr>
                <a:t> – Count the “jumps” to your ending point.</a:t>
              </a:r>
              <a:br>
                <a:rPr lang="en-US" altLang="en-US" sz="1800">
                  <a:latin typeface="Times New Roman" panose="02020603050405020304" pitchFamily="18" charset="0"/>
                </a:rPr>
              </a:br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3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rd</a:t>
              </a:r>
              <a:r>
                <a:rPr lang="en-US" altLang="en-US" sz="1800">
                  <a:latin typeface="Times New Roman" panose="02020603050405020304" pitchFamily="18" charset="0"/>
                </a:rPr>
                <a:t> – Move the decimal the same number of jumps in the same direction.</a:t>
              </a:r>
            </a:p>
          </p:txBody>
        </p:sp>
      </p:grpSp>
      <p:sp>
        <p:nvSpPr>
          <p:cNvPr id="4159" name="Text Box 63">
            <a:extLst>
              <a:ext uri="{FF2B5EF4-FFF2-40B4-BE49-F238E27FC236}">
                <a16:creationId xmlns:a16="http://schemas.microsoft.com/office/drawing/2014/main" id="{0F2D6252-FF36-4B64-B209-DAD990CA1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4343400"/>
            <a:ext cx="28956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275 mm = _________ m </a:t>
            </a:r>
          </a:p>
        </p:txBody>
      </p:sp>
      <p:grpSp>
        <p:nvGrpSpPr>
          <p:cNvPr id="4" name="Group 73">
            <a:extLst>
              <a:ext uri="{FF2B5EF4-FFF2-40B4-BE49-F238E27FC236}">
                <a16:creationId xmlns:a16="http://schemas.microsoft.com/office/drawing/2014/main" id="{EEE5897C-9CE2-4ECE-8168-0695036FF59E}"/>
              </a:ext>
            </a:extLst>
          </p:cNvPr>
          <p:cNvGrpSpPr>
            <a:grpSpLocks/>
          </p:cNvGrpSpPr>
          <p:nvPr/>
        </p:nvGrpSpPr>
        <p:grpSpPr bwMode="auto">
          <a:xfrm>
            <a:off x="6688933" y="2000532"/>
            <a:ext cx="1092200" cy="838200"/>
            <a:chOff x="768" y="240"/>
            <a:chExt cx="688" cy="528"/>
          </a:xfrm>
        </p:grpSpPr>
        <p:sp>
          <p:nvSpPr>
            <p:cNvPr id="4131" name="Freeform 67">
              <a:extLst>
                <a:ext uri="{FF2B5EF4-FFF2-40B4-BE49-F238E27FC236}">
                  <a16:creationId xmlns:a16="http://schemas.microsoft.com/office/drawing/2014/main" id="{9DD53BD8-C987-46B8-9571-0B5966676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352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Text Box 70">
              <a:extLst>
                <a:ext uri="{FF2B5EF4-FFF2-40B4-BE49-F238E27FC236}">
                  <a16:creationId xmlns:a16="http://schemas.microsoft.com/office/drawing/2014/main" id="{FAD0894E-8368-48C7-A839-0FE1B86CB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4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74">
            <a:extLst>
              <a:ext uri="{FF2B5EF4-FFF2-40B4-BE49-F238E27FC236}">
                <a16:creationId xmlns:a16="http://schemas.microsoft.com/office/drawing/2014/main" id="{0D0C0529-7935-4438-96B6-A401F0E92E97}"/>
              </a:ext>
            </a:extLst>
          </p:cNvPr>
          <p:cNvGrpSpPr>
            <a:grpSpLocks/>
          </p:cNvGrpSpPr>
          <p:nvPr/>
        </p:nvGrpSpPr>
        <p:grpSpPr bwMode="auto">
          <a:xfrm>
            <a:off x="4610100" y="990600"/>
            <a:ext cx="1092200" cy="1226831"/>
            <a:chOff x="1440" y="432"/>
            <a:chExt cx="688" cy="512"/>
          </a:xfrm>
        </p:grpSpPr>
        <p:sp>
          <p:nvSpPr>
            <p:cNvPr id="4129" name="Freeform 68">
              <a:extLst>
                <a:ext uri="{FF2B5EF4-FFF2-40B4-BE49-F238E27FC236}">
                  <a16:creationId xmlns:a16="http://schemas.microsoft.com/office/drawing/2014/main" id="{77CD14B6-A3D8-4F6F-9226-073B67F39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528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Text Box 71">
              <a:extLst>
                <a:ext uri="{FF2B5EF4-FFF2-40B4-BE49-F238E27FC236}">
                  <a16:creationId xmlns:a16="http://schemas.microsoft.com/office/drawing/2014/main" id="{4EFA4B1D-5F94-4D1D-8169-4D7FA5D87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432"/>
              <a:ext cx="4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/>
                <a:t>3</a:t>
              </a:r>
            </a:p>
          </p:txBody>
        </p:sp>
      </p:grpSp>
      <p:sp>
        <p:nvSpPr>
          <p:cNvPr id="4172" name="Text Box 76">
            <a:extLst>
              <a:ext uri="{FF2B5EF4-FFF2-40B4-BE49-F238E27FC236}">
                <a16:creationId xmlns:a16="http://schemas.microsoft.com/office/drawing/2014/main" id="{5052E449-F04C-4308-A578-FF59BC9DD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48288"/>
            <a:ext cx="335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How many jumps does it take?</a:t>
            </a:r>
          </a:p>
        </p:txBody>
      </p:sp>
      <p:grpSp>
        <p:nvGrpSpPr>
          <p:cNvPr id="7" name="Group 80">
            <a:extLst>
              <a:ext uri="{FF2B5EF4-FFF2-40B4-BE49-F238E27FC236}">
                <a16:creationId xmlns:a16="http://schemas.microsoft.com/office/drawing/2014/main" id="{C9059FC5-C784-4688-B00F-4978F76BACC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660900"/>
            <a:ext cx="1524000" cy="506413"/>
            <a:chOff x="3504" y="3032"/>
            <a:chExt cx="960" cy="319"/>
          </a:xfrm>
        </p:grpSpPr>
        <p:sp>
          <p:nvSpPr>
            <p:cNvPr id="4127" name="Text Box 64">
              <a:extLst>
                <a:ext uri="{FF2B5EF4-FFF2-40B4-BE49-F238E27FC236}">
                  <a16:creationId xmlns:a16="http://schemas.microsoft.com/office/drawing/2014/main" id="{8E68E471-BB48-4EA3-A4CF-66A76D385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Starting Point</a:t>
              </a:r>
            </a:p>
          </p:txBody>
        </p:sp>
        <p:sp>
          <p:nvSpPr>
            <p:cNvPr id="4128" name="Line 77">
              <a:extLst>
                <a:ext uri="{FF2B5EF4-FFF2-40B4-BE49-F238E27FC236}">
                  <a16:creationId xmlns:a16="http://schemas.microsoft.com/office/drawing/2014/main" id="{253C56E1-0C9F-484D-AB9F-F915C6F929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2" y="303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81">
            <a:extLst>
              <a:ext uri="{FF2B5EF4-FFF2-40B4-BE49-F238E27FC236}">
                <a16:creationId xmlns:a16="http://schemas.microsoft.com/office/drawing/2014/main" id="{703A86CC-993D-406C-BB25-9CCCB2AF178D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4648200"/>
            <a:ext cx="1524000" cy="519113"/>
            <a:chOff x="4512" y="3024"/>
            <a:chExt cx="960" cy="327"/>
          </a:xfrm>
        </p:grpSpPr>
        <p:sp>
          <p:nvSpPr>
            <p:cNvPr id="4125" name="Line 78">
              <a:extLst>
                <a:ext uri="{FF2B5EF4-FFF2-40B4-BE49-F238E27FC236}">
                  <a16:creationId xmlns:a16="http://schemas.microsoft.com/office/drawing/2014/main" id="{8C8D5D7C-FAA1-4334-ABCE-D67E1F20BD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2" y="3024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Text Box 79">
              <a:extLst>
                <a:ext uri="{FF2B5EF4-FFF2-40B4-BE49-F238E27FC236}">
                  <a16:creationId xmlns:a16="http://schemas.microsoft.com/office/drawing/2014/main" id="{81F4713A-BB05-4E56-B1BC-BE4BDDCCC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Ending Point</a:t>
              </a:r>
            </a:p>
          </p:txBody>
        </p:sp>
      </p:grpSp>
      <p:sp>
        <p:nvSpPr>
          <p:cNvPr id="4179" name="Text Box 83">
            <a:extLst>
              <a:ext uri="{FF2B5EF4-FFF2-40B4-BE49-F238E27FC236}">
                <a16:creationId xmlns:a16="http://schemas.microsoft.com/office/drawing/2014/main" id="{BA244A19-D13B-41E6-953E-74D030E2A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6026150"/>
            <a:ext cx="1525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275</a:t>
            </a:r>
          </a:p>
        </p:txBody>
      </p:sp>
      <p:grpSp>
        <p:nvGrpSpPr>
          <p:cNvPr id="9" name="Group 104">
            <a:extLst>
              <a:ext uri="{FF2B5EF4-FFF2-40B4-BE49-F238E27FC236}">
                <a16:creationId xmlns:a16="http://schemas.microsoft.com/office/drawing/2014/main" id="{631DF09B-9ECA-4B07-847B-1D48233E7A12}"/>
              </a:ext>
            </a:extLst>
          </p:cNvPr>
          <p:cNvGrpSpPr>
            <a:grpSpLocks/>
          </p:cNvGrpSpPr>
          <p:nvPr/>
        </p:nvGrpSpPr>
        <p:grpSpPr bwMode="auto">
          <a:xfrm>
            <a:off x="6451600" y="5937250"/>
            <a:ext cx="781050" cy="887413"/>
            <a:chOff x="3464" y="3624"/>
            <a:chExt cx="560" cy="559"/>
          </a:xfrm>
        </p:grpSpPr>
        <p:grpSp>
          <p:nvGrpSpPr>
            <p:cNvPr id="4121" name="Group 89">
              <a:extLst>
                <a:ext uri="{FF2B5EF4-FFF2-40B4-BE49-F238E27FC236}">
                  <a16:creationId xmlns:a16="http://schemas.microsoft.com/office/drawing/2014/main" id="{56D01974-7B0A-4E0A-9E05-1D693377AA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4" y="3907"/>
              <a:ext cx="432" cy="276"/>
              <a:chOff x="3752" y="3939"/>
              <a:chExt cx="364" cy="276"/>
            </a:xfrm>
          </p:grpSpPr>
          <p:sp>
            <p:nvSpPr>
              <p:cNvPr id="4123" name="Freeform 85">
                <a:extLst>
                  <a:ext uri="{FF2B5EF4-FFF2-40B4-BE49-F238E27FC236}">
                    <a16:creationId xmlns:a16="http://schemas.microsoft.com/office/drawing/2014/main" id="{C6700795-6F83-4059-AD10-8E73112E2923}"/>
                  </a:ext>
                </a:extLst>
              </p:cNvPr>
              <p:cNvSpPr>
                <a:spLocks/>
              </p:cNvSpPr>
              <p:nvPr/>
            </p:nvSpPr>
            <p:spPr bwMode="auto">
              <a:xfrm rot="1472264" flipV="1">
                <a:off x="3924" y="3939"/>
                <a:ext cx="192" cy="208"/>
              </a:xfrm>
              <a:custGeom>
                <a:avLst/>
                <a:gdLst>
                  <a:gd name="T0" fmla="*/ 0 w 688"/>
                  <a:gd name="T1" fmla="*/ 112 h 416"/>
                  <a:gd name="T2" fmla="*/ 161 w 688"/>
                  <a:gd name="T3" fmla="*/ 16 h 416"/>
                  <a:gd name="T4" fmla="*/ 188 w 688"/>
                  <a:gd name="T5" fmla="*/ 208 h 416"/>
                  <a:gd name="T6" fmla="*/ 0 60000 65536"/>
                  <a:gd name="T7" fmla="*/ 0 60000 65536"/>
                  <a:gd name="T8" fmla="*/ 0 60000 65536"/>
                  <a:gd name="T9" fmla="*/ 0 w 688"/>
                  <a:gd name="T10" fmla="*/ 0 h 416"/>
                  <a:gd name="T11" fmla="*/ 688 w 688"/>
                  <a:gd name="T12" fmla="*/ 416 h 4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8" h="416">
                    <a:moveTo>
                      <a:pt x="0" y="224"/>
                    </a:moveTo>
                    <a:cubicBezTo>
                      <a:pt x="232" y="112"/>
                      <a:pt x="464" y="0"/>
                      <a:pt x="576" y="32"/>
                    </a:cubicBezTo>
                    <a:cubicBezTo>
                      <a:pt x="688" y="64"/>
                      <a:pt x="656" y="352"/>
                      <a:pt x="672" y="416"/>
                    </a:cubicBez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Text Box 86">
                <a:extLst>
                  <a:ext uri="{FF2B5EF4-FFF2-40B4-BE49-F238E27FC236}">
                    <a16:creationId xmlns:a16="http://schemas.microsoft.com/office/drawing/2014/main" id="{7CD2369A-8C74-4EA1-90E6-052711E3F1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2" y="39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</p:grpSp>
        <p:sp>
          <p:nvSpPr>
            <p:cNvPr id="4122" name="Text Box 100">
              <a:extLst>
                <a:ext uri="{FF2B5EF4-FFF2-40B4-BE49-F238E27FC236}">
                  <a16:creationId xmlns:a16="http://schemas.microsoft.com/office/drawing/2014/main" id="{BA5CFBAD-4BC3-4AF1-968C-3211F71CC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8" y="3624"/>
              <a:ext cx="3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17" name="Group 91">
            <a:extLst>
              <a:ext uri="{FF2B5EF4-FFF2-40B4-BE49-F238E27FC236}">
                <a16:creationId xmlns:a16="http://schemas.microsoft.com/office/drawing/2014/main" id="{6B433004-6449-4F7C-827B-C9E5C13DEE2A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6411913"/>
            <a:ext cx="403225" cy="438150"/>
            <a:chOff x="4532" y="3936"/>
            <a:chExt cx="364" cy="276"/>
          </a:xfrm>
        </p:grpSpPr>
        <p:sp>
          <p:nvSpPr>
            <p:cNvPr id="4119" name="Freeform 87">
              <a:extLst>
                <a:ext uri="{FF2B5EF4-FFF2-40B4-BE49-F238E27FC236}">
                  <a16:creationId xmlns:a16="http://schemas.microsoft.com/office/drawing/2014/main" id="{8FD91646-E529-4127-A6A2-B402E57154FE}"/>
                </a:ext>
              </a:extLst>
            </p:cNvPr>
            <p:cNvSpPr>
              <a:spLocks/>
            </p:cNvSpPr>
            <p:nvPr/>
          </p:nvSpPr>
          <p:spPr bwMode="auto">
            <a:xfrm rot="1472264" flipV="1">
              <a:off x="4704" y="3936"/>
              <a:ext cx="192" cy="208"/>
            </a:xfrm>
            <a:custGeom>
              <a:avLst/>
              <a:gdLst>
                <a:gd name="T0" fmla="*/ 0 w 688"/>
                <a:gd name="T1" fmla="*/ 112 h 416"/>
                <a:gd name="T2" fmla="*/ 161 w 688"/>
                <a:gd name="T3" fmla="*/ 16 h 416"/>
                <a:gd name="T4" fmla="*/ 188 w 688"/>
                <a:gd name="T5" fmla="*/ 208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Text Box 88">
              <a:extLst>
                <a:ext uri="{FF2B5EF4-FFF2-40B4-BE49-F238E27FC236}">
                  <a16:creationId xmlns:a16="http://schemas.microsoft.com/office/drawing/2014/main" id="{361F8686-A82C-48C1-956A-4109DC92F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2" y="3981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sp>
        <p:nvSpPr>
          <p:cNvPr id="4199" name="Text Box 103">
            <a:extLst>
              <a:ext uri="{FF2B5EF4-FFF2-40B4-BE49-F238E27FC236}">
                <a16:creationId xmlns:a16="http://schemas.microsoft.com/office/drawing/2014/main" id="{AB443D2A-545A-41F8-A0A3-E2DD4D91C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00710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= .275 m</a:t>
            </a:r>
          </a:p>
        </p:txBody>
      </p:sp>
      <p:grpSp>
        <p:nvGrpSpPr>
          <p:cNvPr id="41" name="Group 91">
            <a:extLst>
              <a:ext uri="{FF2B5EF4-FFF2-40B4-BE49-F238E27FC236}">
                <a16:creationId xmlns:a16="http://schemas.microsoft.com/office/drawing/2014/main" id="{887050F2-CDE0-4862-A96E-CD0279F8DBE5}"/>
              </a:ext>
            </a:extLst>
          </p:cNvPr>
          <p:cNvGrpSpPr>
            <a:grpSpLocks/>
          </p:cNvGrpSpPr>
          <p:nvPr/>
        </p:nvGrpSpPr>
        <p:grpSpPr bwMode="auto">
          <a:xfrm>
            <a:off x="6108700" y="6454776"/>
            <a:ext cx="347294" cy="438150"/>
            <a:chOff x="4532" y="3936"/>
            <a:chExt cx="364" cy="276"/>
          </a:xfrm>
        </p:grpSpPr>
        <p:sp>
          <p:nvSpPr>
            <p:cNvPr id="42" name="Freeform 87">
              <a:extLst>
                <a:ext uri="{FF2B5EF4-FFF2-40B4-BE49-F238E27FC236}">
                  <a16:creationId xmlns:a16="http://schemas.microsoft.com/office/drawing/2014/main" id="{31887F6D-446C-4A75-8CE1-050408B65BC8}"/>
                </a:ext>
              </a:extLst>
            </p:cNvPr>
            <p:cNvSpPr>
              <a:spLocks/>
            </p:cNvSpPr>
            <p:nvPr/>
          </p:nvSpPr>
          <p:spPr bwMode="auto">
            <a:xfrm rot="1472264" flipV="1">
              <a:off x="4704" y="3936"/>
              <a:ext cx="192" cy="208"/>
            </a:xfrm>
            <a:custGeom>
              <a:avLst/>
              <a:gdLst>
                <a:gd name="T0" fmla="*/ 0 w 688"/>
                <a:gd name="T1" fmla="*/ 112 h 416"/>
                <a:gd name="T2" fmla="*/ 161 w 688"/>
                <a:gd name="T3" fmla="*/ 16 h 416"/>
                <a:gd name="T4" fmla="*/ 188 w 688"/>
                <a:gd name="T5" fmla="*/ 208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88">
              <a:extLst>
                <a:ext uri="{FF2B5EF4-FFF2-40B4-BE49-F238E27FC236}">
                  <a16:creationId xmlns:a16="http://schemas.microsoft.com/office/drawing/2014/main" id="{44525280-36FE-463B-A9C4-FDCB02CE6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2" y="3981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/>
                <a:t>3</a:t>
              </a:r>
            </a:p>
          </p:txBody>
        </p:sp>
      </p:grpSp>
      <p:grpSp>
        <p:nvGrpSpPr>
          <p:cNvPr id="44" name="Group 74">
            <a:extLst>
              <a:ext uri="{FF2B5EF4-FFF2-40B4-BE49-F238E27FC236}">
                <a16:creationId xmlns:a16="http://schemas.microsoft.com/office/drawing/2014/main" id="{03E50D8A-E31B-4E44-B169-8A37E08B971E}"/>
              </a:ext>
            </a:extLst>
          </p:cNvPr>
          <p:cNvGrpSpPr>
            <a:grpSpLocks/>
          </p:cNvGrpSpPr>
          <p:nvPr/>
        </p:nvGrpSpPr>
        <p:grpSpPr bwMode="auto">
          <a:xfrm>
            <a:off x="5774533" y="1508126"/>
            <a:ext cx="1092200" cy="1220336"/>
            <a:chOff x="1440" y="432"/>
            <a:chExt cx="688" cy="512"/>
          </a:xfrm>
        </p:grpSpPr>
        <p:sp>
          <p:nvSpPr>
            <p:cNvPr id="45" name="Freeform 68">
              <a:extLst>
                <a:ext uri="{FF2B5EF4-FFF2-40B4-BE49-F238E27FC236}">
                  <a16:creationId xmlns:a16="http://schemas.microsoft.com/office/drawing/2014/main" id="{A87D2FA4-ADBE-4E57-9C51-891AC63A2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528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71">
              <a:extLst>
                <a:ext uri="{FF2B5EF4-FFF2-40B4-BE49-F238E27FC236}">
                  <a16:creationId xmlns:a16="http://schemas.microsoft.com/office/drawing/2014/main" id="{84F8B3AD-A705-4F81-AA01-6BA440272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432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04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9" grpId="0" animBg="1"/>
      <p:bldP spid="4172" grpId="0"/>
      <p:bldP spid="4179" grpId="0"/>
      <p:bldP spid="41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>
            <a:extLst>
              <a:ext uri="{FF2B5EF4-FFF2-40B4-BE49-F238E27FC236}">
                <a16:creationId xmlns:a16="http://schemas.microsoft.com/office/drawing/2014/main" id="{AB22E1B8-A715-4451-9C5A-09979DB36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525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Try these conversions using the ladder method.</a:t>
            </a:r>
          </a:p>
        </p:txBody>
      </p:sp>
      <p:sp>
        <p:nvSpPr>
          <p:cNvPr id="5123" name="Text Box 11">
            <a:extLst>
              <a:ext uri="{FF2B5EF4-FFF2-40B4-BE49-F238E27FC236}">
                <a16:creationId xmlns:a16="http://schemas.microsoft.com/office/drawing/2014/main" id="{BB7E1674-40A1-4C54-802F-0E6E3DA09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87800"/>
            <a:ext cx="8077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1000 mg = _______ g 	1 L = _______ mL		160 cm = _______ mm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14 km = _______ m	109 g = _______ kg 	250 m = _______ km</a:t>
            </a:r>
          </a:p>
        </p:txBody>
      </p:sp>
      <p:sp>
        <p:nvSpPr>
          <p:cNvPr id="5124" name="Text Box 15">
            <a:extLst>
              <a:ext uri="{FF2B5EF4-FFF2-40B4-BE49-F238E27FC236}">
                <a16:creationId xmlns:a16="http://schemas.microsoft.com/office/drawing/2014/main" id="{CFE33F4C-D5F4-4756-BD7B-AC3F8D8D3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Conversion Practice</a:t>
            </a:r>
          </a:p>
        </p:txBody>
      </p:sp>
      <p:grpSp>
        <p:nvGrpSpPr>
          <p:cNvPr id="5125" name="Group 21">
            <a:extLst>
              <a:ext uri="{FF2B5EF4-FFF2-40B4-BE49-F238E27FC236}">
                <a16:creationId xmlns:a16="http://schemas.microsoft.com/office/drawing/2014/main" id="{E0C42DF9-FB81-48F9-9DBE-BF1D1E8A357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332413"/>
            <a:ext cx="8305800" cy="930275"/>
            <a:chOff x="240" y="3359"/>
            <a:chExt cx="5232" cy="586"/>
          </a:xfrm>
        </p:grpSpPr>
        <p:grpSp>
          <p:nvGrpSpPr>
            <p:cNvPr id="5127" name="Group 16">
              <a:extLst>
                <a:ext uri="{FF2B5EF4-FFF2-40B4-BE49-F238E27FC236}">
                  <a16:creationId xmlns:a16="http://schemas.microsoft.com/office/drawing/2014/main" id="{351A5878-C855-47F9-B08C-BFEAC1E109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359"/>
              <a:ext cx="5232" cy="577"/>
              <a:chOff x="288" y="384"/>
              <a:chExt cx="5232" cy="577"/>
            </a:xfrm>
          </p:grpSpPr>
          <p:sp>
            <p:nvSpPr>
              <p:cNvPr id="5129" name="Text Box 17">
                <a:extLst>
                  <a:ext uri="{FF2B5EF4-FFF2-40B4-BE49-F238E27FC236}">
                    <a16:creationId xmlns:a16="http://schemas.microsoft.com/office/drawing/2014/main" id="{66D76605-BEEA-45AA-BEE5-5AB7388A13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" y="384"/>
                <a:ext cx="5232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Compare using &lt;, &gt;, or =.</a:t>
                </a:r>
                <a:endParaRPr lang="en-US" altLang="en-US" sz="1800">
                  <a:latin typeface="Times New Roman" panose="02020603050405020304" pitchFamily="18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br>
                  <a:rPr lang="en-US" altLang="en-US" sz="1800">
                    <a:latin typeface="Times New Roman" panose="02020603050405020304" pitchFamily="18" charset="0"/>
                  </a:rPr>
                </a:br>
                <a:r>
                  <a:rPr lang="en-US" altLang="en-US" sz="1800">
                    <a:latin typeface="Times New Roman" panose="02020603050405020304" pitchFamily="18" charset="0"/>
                  </a:rPr>
                  <a:t>	56 cm         6 m 			7 g          698 mg</a:t>
                </a:r>
              </a:p>
            </p:txBody>
          </p:sp>
          <p:sp>
            <p:nvSpPr>
              <p:cNvPr id="5130" name="Oval 18">
                <a:extLst>
                  <a:ext uri="{FF2B5EF4-FFF2-40B4-BE49-F238E27FC236}">
                    <a16:creationId xmlns:a16="http://schemas.microsoft.com/office/drawing/2014/main" id="{FF478FCF-4F04-4F85-8581-F4FBDC122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" y="72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28" name="Oval 19">
              <a:extLst>
                <a:ext uri="{FF2B5EF4-FFF2-40B4-BE49-F238E27FC236}">
                  <a16:creationId xmlns:a16="http://schemas.microsoft.com/office/drawing/2014/main" id="{B17E0588-2289-43E1-A74F-B0E22E19C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3705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5126" name="Picture 20">
            <a:extLst>
              <a:ext uri="{FF2B5EF4-FFF2-40B4-BE49-F238E27FC236}">
                <a16:creationId xmlns:a16="http://schemas.microsoft.com/office/drawing/2014/main" id="{743D2F21-D522-42B3-BEFF-2CE85B955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4" t="35185" r="10417" b="23148"/>
          <a:stretch>
            <a:fillRect/>
          </a:stretch>
        </p:blipFill>
        <p:spPr bwMode="auto">
          <a:xfrm>
            <a:off x="1066800" y="762000"/>
            <a:ext cx="7239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>
            <a:extLst>
              <a:ext uri="{FF2B5EF4-FFF2-40B4-BE49-F238E27FC236}">
                <a16:creationId xmlns:a16="http://schemas.microsoft.com/office/drawing/2014/main" id="{D58559D6-0946-4B67-98DD-95176E207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160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Text Box 7">
            <a:extLst>
              <a:ext uri="{FF2B5EF4-FFF2-40B4-BE49-F238E27FC236}">
                <a16:creationId xmlns:a16="http://schemas.microsoft.com/office/drawing/2014/main" id="{55F83BF2-62BF-4867-99CD-616116E36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305800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Write the correct abbreviation for each metric unit.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1) Kilogram _____ 		4) Milliliter _____ 		7) Kilometer 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2) Meter _____ 		5) Millimeter _____ 	8) Centimeter 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3) Gram _____ 		6) Liter _____ 		9) Milligram 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Try these conversions, using the ladder method.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10) 2000 mg = _______ g 	15) 5 L = _______ mL 	20) 16 cm = _______ 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11) 104 km = _______ m 	16) 198 g = _______ kg 	21) 2500 m = _______ km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12) 480 cm = _____ m 	17) 75 mL = _____ L 	22) 65 g = _____ mg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13) 5.6 kg = _____ g 	18) 50 cm = _____ m 	23) 6.3 cm = _____ 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14) 8 mm = _____ cm 	19) 5.6 m = _____ cm 	24) 120 mg = _____ g</a:t>
            </a:r>
            <a:endParaRPr lang="en-US" altLang="en-US" sz="1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6148" name="Text Box 11">
            <a:extLst>
              <a:ext uri="{FF2B5EF4-FFF2-40B4-BE49-F238E27FC236}">
                <a16:creationId xmlns:a16="http://schemas.microsoft.com/office/drawing/2014/main" id="{C479D811-8370-4213-A669-BE9ECEE74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Metric Conversion Challenge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E7CD4E1E-10A3-4495-A5EC-7BE86F867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160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7171" name="Group 11">
            <a:extLst>
              <a:ext uri="{FF2B5EF4-FFF2-40B4-BE49-F238E27FC236}">
                <a16:creationId xmlns:a16="http://schemas.microsoft.com/office/drawing/2014/main" id="{E929F1EA-83DB-4D5C-845A-639D3328CB5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81000"/>
            <a:ext cx="8305800" cy="1739900"/>
            <a:chOff x="288" y="632"/>
            <a:chExt cx="5232" cy="1096"/>
          </a:xfrm>
        </p:grpSpPr>
        <p:sp>
          <p:nvSpPr>
            <p:cNvPr id="7172" name="Text Box 3">
              <a:extLst>
                <a:ext uri="{FF2B5EF4-FFF2-40B4-BE49-F238E27FC236}">
                  <a16:creationId xmlns:a16="http://schemas.microsoft.com/office/drawing/2014/main" id="{45E77D9A-0F69-40CE-8E17-28B04C1044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632"/>
              <a:ext cx="5232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Compare using &lt;, &gt;, or =.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25) 63 cm         6 m 	27) 5 g         508 mg 	29) 1,500 mL         1.5 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26) 536 cm          53.6 dm 	28) 43 mg         5 g 		30) 3.6 m         36 cm</a:t>
              </a:r>
            </a:p>
          </p:txBody>
        </p:sp>
        <p:sp>
          <p:nvSpPr>
            <p:cNvPr id="7173" name="Oval 5">
              <a:extLst>
                <a:ext uri="{FF2B5EF4-FFF2-40B4-BE49-F238E27FC236}">
                  <a16:creationId xmlns:a16="http://schemas.microsoft.com/office/drawing/2014/main" id="{E95B1DEA-34D3-4D46-837E-BDBDF63A2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1008"/>
              <a:ext cx="192" cy="1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4" name="Oval 6">
              <a:extLst>
                <a:ext uri="{FF2B5EF4-FFF2-40B4-BE49-F238E27FC236}">
                  <a16:creationId xmlns:a16="http://schemas.microsoft.com/office/drawing/2014/main" id="{B5AC0208-B5E5-4E45-BBCB-5A324BA32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1008"/>
              <a:ext cx="192" cy="1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5" name="Oval 7">
              <a:extLst>
                <a:ext uri="{FF2B5EF4-FFF2-40B4-BE49-F238E27FC236}">
                  <a16:creationId xmlns:a16="http://schemas.microsoft.com/office/drawing/2014/main" id="{F7238EC7-2750-4B54-9DFF-C53FD0BB8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" y="1008"/>
              <a:ext cx="192" cy="1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6" name="Oval 8">
              <a:extLst>
                <a:ext uri="{FF2B5EF4-FFF2-40B4-BE49-F238E27FC236}">
                  <a16:creationId xmlns:a16="http://schemas.microsoft.com/office/drawing/2014/main" id="{5846595D-E27B-40AF-ADE9-0FFD75CAD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" y="1520"/>
              <a:ext cx="192" cy="1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7" name="Oval 9">
              <a:extLst>
                <a:ext uri="{FF2B5EF4-FFF2-40B4-BE49-F238E27FC236}">
                  <a16:creationId xmlns:a16="http://schemas.microsoft.com/office/drawing/2014/main" id="{DD6A7F88-2ADC-4660-B3E1-62BD9EA12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1520"/>
              <a:ext cx="192" cy="1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8" name="Oval 10">
              <a:extLst>
                <a:ext uri="{FF2B5EF4-FFF2-40B4-BE49-F238E27FC236}">
                  <a16:creationId xmlns:a16="http://schemas.microsoft.com/office/drawing/2014/main" id="{DA1377BD-F4E4-42A3-81D8-A4D826856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0" y="1520"/>
              <a:ext cx="192" cy="1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316AA83E-CBBF-4644-AADE-7834A6F93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altLang="en-US" sz="4500" b="1" dirty="0">
                <a:latin typeface="Comic Sans MS" panose="030F0702030302020204" pitchFamily="66" charset="0"/>
              </a:rPr>
              <a:t>Learning Objectives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3D2FD20A-EA03-45AA-B232-59F24F755D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700" dirty="0">
                <a:latin typeface="Comic Sans MS" panose="030F0702030302020204" pitchFamily="66" charset="0"/>
              </a:rPr>
              <a:t>I can convert units in the metric system.</a:t>
            </a:r>
          </a:p>
          <a:p>
            <a:pPr eaLnBrk="1" hangingPunct="1">
              <a:buFontTx/>
              <a:buNone/>
            </a:pPr>
            <a:endParaRPr lang="en-US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740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219CE-B250-478D-926A-C0BDF7DA67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/>
              <a:t>English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0065B-5649-4072-A518-F11A08E01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inches in a foot?</a:t>
            </a:r>
          </a:p>
          <a:p>
            <a:r>
              <a:rPr lang="en-US" dirty="0"/>
              <a:t>How many feet in a yard?</a:t>
            </a:r>
          </a:p>
          <a:p>
            <a:r>
              <a:rPr lang="en-US" dirty="0"/>
              <a:t>How many feet in a mile?</a:t>
            </a:r>
          </a:p>
        </p:txBody>
      </p:sp>
    </p:spTree>
    <p:extLst>
      <p:ext uri="{BB962C8B-B14F-4D97-AF65-F5344CB8AC3E}">
        <p14:creationId xmlns:p14="http://schemas.microsoft.com/office/powerpoint/2010/main" val="163961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/>
              <a:t>Metric </a:t>
            </a:r>
            <a:r>
              <a:rPr lang="en-US" i="1" dirty="0"/>
              <a:t>prefixes</a:t>
            </a:r>
            <a:r>
              <a:rPr lang="en-US" dirty="0"/>
              <a:t> change the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312409" cy="530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80B665-71A0-48E8-9490-2F8B0A671B74}"/>
              </a:ext>
            </a:extLst>
          </p:cNvPr>
          <p:cNvSpPr txBox="1"/>
          <p:nvPr/>
        </p:nvSpPr>
        <p:spPr>
          <a:xfrm>
            <a:off x="5181600" y="3212068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(Meter, Liter Gram)</a:t>
            </a:r>
          </a:p>
        </p:txBody>
      </p:sp>
    </p:spTree>
    <p:extLst>
      <p:ext uri="{BB962C8B-B14F-4D97-AF65-F5344CB8AC3E}">
        <p14:creationId xmlns:p14="http://schemas.microsoft.com/office/powerpoint/2010/main" val="379552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537" y="0"/>
            <a:ext cx="926107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39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/>
              <a:t>Kilo = 1000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1 kilometer = 1000 meters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1kiloliter = 1000 liters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 kilogram = 1000 grams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96" y="2737139"/>
            <a:ext cx="1129852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321" y="1143000"/>
            <a:ext cx="2086068" cy="127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632614"/>
            <a:ext cx="219075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57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err="1"/>
              <a:t>Centi</a:t>
            </a:r>
            <a:r>
              <a:rPr lang="en-US" dirty="0"/>
              <a:t> = .01 or 1/100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 meter = 100 centimeters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 liter = 100 centiliters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 gram = 100 centigrams</a:t>
            </a:r>
          </a:p>
        </p:txBody>
      </p:sp>
    </p:spTree>
    <p:extLst>
      <p:ext uri="{BB962C8B-B14F-4D97-AF65-F5344CB8AC3E}">
        <p14:creationId xmlns:p14="http://schemas.microsoft.com/office/powerpoint/2010/main" val="2391202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801D2-B540-4CC1-9FC4-F9034316FC9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/>
              <a:t>List of Abbreviations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9AE7F-B933-4E1A-BC3D-4719B3F25B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Kilometer – km</a:t>
            </a:r>
          </a:p>
          <a:p>
            <a:r>
              <a:rPr lang="en-US" dirty="0"/>
              <a:t>Kiloliter – </a:t>
            </a:r>
            <a:r>
              <a:rPr lang="en-US" dirty="0" err="1"/>
              <a:t>kL</a:t>
            </a:r>
            <a:endParaRPr lang="en-US" dirty="0"/>
          </a:p>
          <a:p>
            <a:r>
              <a:rPr lang="en-US"/>
              <a:t>Kilogram – kg</a:t>
            </a:r>
          </a:p>
          <a:p>
            <a:r>
              <a:rPr lang="en-US" dirty="0"/>
              <a:t>Centimeter – cm</a:t>
            </a:r>
          </a:p>
          <a:p>
            <a:r>
              <a:rPr lang="en-US" dirty="0"/>
              <a:t>Centiliter – </a:t>
            </a:r>
            <a:r>
              <a:rPr lang="en-US" dirty="0" err="1"/>
              <a:t>cL</a:t>
            </a:r>
            <a:endParaRPr lang="en-US" dirty="0"/>
          </a:p>
          <a:p>
            <a:r>
              <a:rPr lang="en-US" dirty="0"/>
              <a:t>Centigram - cg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A06FC-08FF-4081-AEE6-E383758B60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Millimeter – mm</a:t>
            </a:r>
          </a:p>
          <a:p>
            <a:r>
              <a:rPr lang="en-US" dirty="0"/>
              <a:t>Milliliter – mL</a:t>
            </a:r>
          </a:p>
          <a:p>
            <a:r>
              <a:rPr lang="en-US" dirty="0"/>
              <a:t>Milligram - mg</a:t>
            </a:r>
          </a:p>
        </p:txBody>
      </p:sp>
    </p:spTree>
    <p:extLst>
      <p:ext uri="{BB962C8B-B14F-4D97-AF65-F5344CB8AC3E}">
        <p14:creationId xmlns:p14="http://schemas.microsoft.com/office/powerpoint/2010/main" val="3284626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1F554EFC-70DE-469D-A701-69719CF2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2855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75" name="Picture 46">
            <a:extLst>
              <a:ext uri="{FF2B5EF4-FFF2-40B4-BE49-F238E27FC236}">
                <a16:creationId xmlns:a16="http://schemas.microsoft.com/office/drawing/2014/main" id="{F5799BFD-DE26-415F-A787-54429DF5A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6" t="37964" r="11690" b="18518"/>
          <a:stretch>
            <a:fillRect/>
          </a:stretch>
        </p:blipFill>
        <p:spPr bwMode="auto">
          <a:xfrm>
            <a:off x="457200" y="685800"/>
            <a:ext cx="830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3" name="Text Box 47">
            <a:extLst>
              <a:ext uri="{FF2B5EF4-FFF2-40B4-BE49-F238E27FC236}">
                <a16:creationId xmlns:a16="http://schemas.microsoft.com/office/drawing/2014/main" id="{EF3E321E-F466-4402-BDDE-164308E32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990600"/>
            <a:ext cx="990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KILO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1000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4" name="Text Box 48">
            <a:extLst>
              <a:ext uri="{FF2B5EF4-FFF2-40B4-BE49-F238E27FC236}">
                <a16:creationId xmlns:a16="http://schemas.microsoft.com/office/drawing/2014/main" id="{4D0D5D9E-4F99-47C9-8F55-674E107D1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12938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HECTO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5" name="Text Box 49">
            <a:extLst>
              <a:ext uri="{FF2B5EF4-FFF2-40B4-BE49-F238E27FC236}">
                <a16:creationId xmlns:a16="http://schemas.microsoft.com/office/drawing/2014/main" id="{8376E731-4C1A-43E5-A0C5-49C972D39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1524000"/>
            <a:ext cx="114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DEKA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10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Units</a:t>
            </a:r>
          </a:p>
        </p:txBody>
      </p:sp>
      <p:sp>
        <p:nvSpPr>
          <p:cNvPr id="4146" name="Text Box 50">
            <a:extLst>
              <a:ext uri="{FF2B5EF4-FFF2-40B4-BE49-F238E27FC236}">
                <a16:creationId xmlns:a16="http://schemas.microsoft.com/office/drawing/2014/main" id="{83B0A59A-1CD1-4C7F-A27F-2177C9537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700" y="22844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DECI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sp>
        <p:nvSpPr>
          <p:cNvPr id="4147" name="Text Box 51">
            <a:extLst>
              <a:ext uri="{FF2B5EF4-FFF2-40B4-BE49-F238E27FC236}">
                <a16:creationId xmlns:a16="http://schemas.microsoft.com/office/drawing/2014/main" id="{1B3A9233-B865-4D58-AB93-A61888BF0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2589213"/>
            <a:ext cx="1143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CENTI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0.01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sp>
        <p:nvSpPr>
          <p:cNvPr id="4148" name="Text Box 52">
            <a:extLst>
              <a:ext uri="{FF2B5EF4-FFF2-40B4-BE49-F238E27FC236}">
                <a16:creationId xmlns:a16="http://schemas.microsoft.com/office/drawing/2014/main" id="{E0016EE2-158C-42B1-9033-49A37AF39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2895600"/>
            <a:ext cx="114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MILLI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0.001</a:t>
            </a:r>
            <a:br>
              <a:rPr lang="en-US" altLang="en-US" sz="1800" b="1">
                <a:latin typeface="Times New Roman" panose="02020603050405020304" pitchFamily="18" charset="0"/>
              </a:rPr>
            </a:br>
            <a:r>
              <a:rPr lang="en-US" altLang="en-US" sz="1800" b="1">
                <a:latin typeface="Times New Roman" panose="02020603050405020304" pitchFamily="18" charset="0"/>
              </a:rPr>
              <a:t>Unit</a:t>
            </a:r>
          </a:p>
        </p:txBody>
      </p:sp>
      <p:grpSp>
        <p:nvGrpSpPr>
          <p:cNvPr id="2" name="Group 57">
            <a:extLst>
              <a:ext uri="{FF2B5EF4-FFF2-40B4-BE49-F238E27FC236}">
                <a16:creationId xmlns:a16="http://schemas.microsoft.com/office/drawing/2014/main" id="{A931FFB9-B6C6-4F46-85DA-34315E06CF05}"/>
              </a:ext>
            </a:extLst>
          </p:cNvPr>
          <p:cNvGrpSpPr>
            <a:grpSpLocks/>
          </p:cNvGrpSpPr>
          <p:nvPr/>
        </p:nvGrpSpPr>
        <p:grpSpPr bwMode="auto">
          <a:xfrm>
            <a:off x="4025900" y="2603500"/>
            <a:ext cx="914400" cy="1373188"/>
            <a:chOff x="2496" y="1824"/>
            <a:chExt cx="576" cy="865"/>
          </a:xfrm>
        </p:grpSpPr>
        <p:sp>
          <p:nvSpPr>
            <p:cNvPr id="3121" name="Text Box 53">
              <a:extLst>
                <a:ext uri="{FF2B5EF4-FFF2-40B4-BE49-F238E27FC236}">
                  <a16:creationId xmlns:a16="http://schemas.microsoft.com/office/drawing/2014/main" id="{A4B30E87-F9A4-493D-8BD1-76EAA9430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112"/>
              <a:ext cx="576" cy="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Meters</a:t>
              </a:r>
              <a:br>
                <a:rPr lang="en-US" altLang="en-US" sz="1800" b="1">
                  <a:latin typeface="Times New Roman" panose="02020603050405020304" pitchFamily="18" charset="0"/>
                </a:rPr>
              </a:br>
              <a:r>
                <a:rPr lang="en-US" altLang="en-US" sz="1800" b="1">
                  <a:latin typeface="Times New Roman" panose="02020603050405020304" pitchFamily="18" charset="0"/>
                </a:rPr>
                <a:t>Liters</a:t>
              </a:r>
              <a:br>
                <a:rPr lang="en-US" altLang="en-US" sz="1800" b="1">
                  <a:latin typeface="Times New Roman" panose="02020603050405020304" pitchFamily="18" charset="0"/>
                </a:rPr>
              </a:br>
              <a:r>
                <a:rPr lang="en-US" altLang="en-US" sz="1800" b="1">
                  <a:latin typeface="Times New Roman" panose="02020603050405020304" pitchFamily="18" charset="0"/>
                </a:rPr>
                <a:t>Grams</a:t>
              </a:r>
            </a:p>
          </p:txBody>
        </p:sp>
        <p:sp>
          <p:nvSpPr>
            <p:cNvPr id="3122" name="Line 56">
              <a:extLst>
                <a:ext uri="{FF2B5EF4-FFF2-40B4-BE49-F238E27FC236}">
                  <a16:creationId xmlns:a16="http://schemas.microsoft.com/office/drawing/2014/main" id="{01C5FD7E-1FDC-4C7B-9708-28A5F01D76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1824"/>
              <a:ext cx="0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3" name="Text Box 2">
            <a:extLst>
              <a:ext uri="{FF2B5EF4-FFF2-40B4-BE49-F238E27FC236}">
                <a16:creationId xmlns:a16="http://schemas.microsoft.com/office/drawing/2014/main" id="{49507FD3-D4DB-447E-A5A1-873F60616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Ladder Method</a:t>
            </a:r>
          </a:p>
        </p:txBody>
      </p:sp>
      <p:grpSp>
        <p:nvGrpSpPr>
          <p:cNvPr id="3" name="Group 65">
            <a:extLst>
              <a:ext uri="{FF2B5EF4-FFF2-40B4-BE49-F238E27FC236}">
                <a16:creationId xmlns:a16="http://schemas.microsoft.com/office/drawing/2014/main" id="{AF28E67B-3383-4E83-84BB-D6D30E7B81E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343400"/>
            <a:ext cx="4622800" cy="2068513"/>
            <a:chOff x="240" y="2880"/>
            <a:chExt cx="2912" cy="1303"/>
          </a:xfrm>
        </p:grpSpPr>
        <p:sp>
          <p:nvSpPr>
            <p:cNvPr id="3119" name="Text Box 54">
              <a:extLst>
                <a:ext uri="{FF2B5EF4-FFF2-40B4-BE49-F238E27FC236}">
                  <a16:creationId xmlns:a16="http://schemas.microsoft.com/office/drawing/2014/main" id="{9ED83BF5-FDF1-4891-B609-2A9FEAFFB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2880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How do you use the “ladder” method? </a:t>
              </a:r>
            </a:p>
          </p:txBody>
        </p:sp>
        <p:sp>
          <p:nvSpPr>
            <p:cNvPr id="3120" name="Text Box 62">
              <a:extLst>
                <a:ext uri="{FF2B5EF4-FFF2-40B4-BE49-F238E27FC236}">
                  <a16:creationId xmlns:a16="http://schemas.microsoft.com/office/drawing/2014/main" id="{0F1653D8-E23C-4642-AAB1-0194D8F3D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" y="3105"/>
              <a:ext cx="2880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1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st</a:t>
              </a:r>
              <a:r>
                <a:rPr lang="en-US" altLang="en-US" sz="1800">
                  <a:latin typeface="Times New Roman" panose="02020603050405020304" pitchFamily="18" charset="0"/>
                </a:rPr>
                <a:t> – Determine your starting point.</a:t>
              </a:r>
              <a:br>
                <a:rPr lang="en-US" altLang="en-US" sz="1800">
                  <a:latin typeface="Times New Roman" panose="02020603050405020304" pitchFamily="18" charset="0"/>
                </a:rPr>
              </a:br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2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nd</a:t>
              </a:r>
              <a:r>
                <a:rPr lang="en-US" altLang="en-US" sz="1800">
                  <a:latin typeface="Times New Roman" panose="02020603050405020304" pitchFamily="18" charset="0"/>
                </a:rPr>
                <a:t> – Count the “jumps” to your ending point.</a:t>
              </a:r>
              <a:br>
                <a:rPr lang="en-US" altLang="en-US" sz="1800">
                  <a:latin typeface="Times New Roman" panose="02020603050405020304" pitchFamily="18" charset="0"/>
                </a:rPr>
              </a:br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3</a:t>
              </a:r>
              <a:r>
                <a:rPr lang="en-US" altLang="en-US" sz="1800" baseline="30000">
                  <a:latin typeface="Times New Roman" panose="02020603050405020304" pitchFamily="18" charset="0"/>
                </a:rPr>
                <a:t>rd</a:t>
              </a:r>
              <a:r>
                <a:rPr lang="en-US" altLang="en-US" sz="1800">
                  <a:latin typeface="Times New Roman" panose="02020603050405020304" pitchFamily="18" charset="0"/>
                </a:rPr>
                <a:t> – Move the decimal the same number of jumps in the same direction.</a:t>
              </a:r>
            </a:p>
          </p:txBody>
        </p:sp>
      </p:grpSp>
      <p:sp>
        <p:nvSpPr>
          <p:cNvPr id="4159" name="Text Box 63">
            <a:extLst>
              <a:ext uri="{FF2B5EF4-FFF2-40B4-BE49-F238E27FC236}">
                <a16:creationId xmlns:a16="http://schemas.microsoft.com/office/drawing/2014/main" id="{6B135E12-6529-40FD-B3AF-84B7F00D3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4343400"/>
            <a:ext cx="28956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4 km = _________ m </a:t>
            </a:r>
          </a:p>
        </p:txBody>
      </p:sp>
      <p:grpSp>
        <p:nvGrpSpPr>
          <p:cNvPr id="4" name="Group 73">
            <a:extLst>
              <a:ext uri="{FF2B5EF4-FFF2-40B4-BE49-F238E27FC236}">
                <a16:creationId xmlns:a16="http://schemas.microsoft.com/office/drawing/2014/main" id="{4A8C1D5C-5E18-4E60-B2C1-1452AAE8DC03}"/>
              </a:ext>
            </a:extLst>
          </p:cNvPr>
          <p:cNvGrpSpPr>
            <a:grpSpLocks/>
          </p:cNvGrpSpPr>
          <p:nvPr/>
        </p:nvGrpSpPr>
        <p:grpSpPr bwMode="auto">
          <a:xfrm>
            <a:off x="1308100" y="381000"/>
            <a:ext cx="1092200" cy="838200"/>
            <a:chOff x="768" y="240"/>
            <a:chExt cx="688" cy="528"/>
          </a:xfrm>
        </p:grpSpPr>
        <p:sp>
          <p:nvSpPr>
            <p:cNvPr id="3117" name="Freeform 67">
              <a:extLst>
                <a:ext uri="{FF2B5EF4-FFF2-40B4-BE49-F238E27FC236}">
                  <a16:creationId xmlns:a16="http://schemas.microsoft.com/office/drawing/2014/main" id="{7623AE8C-B9FA-45F2-BF81-C92F8C77D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352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Text Box 70">
              <a:extLst>
                <a:ext uri="{FF2B5EF4-FFF2-40B4-BE49-F238E27FC236}">
                  <a16:creationId xmlns:a16="http://schemas.microsoft.com/office/drawing/2014/main" id="{BE09F6B5-4D14-4796-AEDE-1B79D7D59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4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74">
            <a:extLst>
              <a:ext uri="{FF2B5EF4-FFF2-40B4-BE49-F238E27FC236}">
                <a16:creationId xmlns:a16="http://schemas.microsoft.com/office/drawing/2014/main" id="{9D001AB6-5875-4402-9222-2A98C3FFE6CC}"/>
              </a:ext>
            </a:extLst>
          </p:cNvPr>
          <p:cNvGrpSpPr>
            <a:grpSpLocks/>
          </p:cNvGrpSpPr>
          <p:nvPr/>
        </p:nvGrpSpPr>
        <p:grpSpPr bwMode="auto">
          <a:xfrm>
            <a:off x="2374900" y="685800"/>
            <a:ext cx="1092200" cy="812800"/>
            <a:chOff x="1440" y="432"/>
            <a:chExt cx="688" cy="512"/>
          </a:xfrm>
        </p:grpSpPr>
        <p:sp>
          <p:nvSpPr>
            <p:cNvPr id="3115" name="Freeform 68">
              <a:extLst>
                <a:ext uri="{FF2B5EF4-FFF2-40B4-BE49-F238E27FC236}">
                  <a16:creationId xmlns:a16="http://schemas.microsoft.com/office/drawing/2014/main" id="{9F23424F-77EE-47CC-A768-E24A0AE1F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528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Text Box 71">
              <a:extLst>
                <a:ext uri="{FF2B5EF4-FFF2-40B4-BE49-F238E27FC236}">
                  <a16:creationId xmlns:a16="http://schemas.microsoft.com/office/drawing/2014/main" id="{DD0DF160-581E-4FD4-AE84-68ACB976D9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432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grpSp>
        <p:nvGrpSpPr>
          <p:cNvPr id="6" name="Group 75">
            <a:extLst>
              <a:ext uri="{FF2B5EF4-FFF2-40B4-BE49-F238E27FC236}">
                <a16:creationId xmlns:a16="http://schemas.microsoft.com/office/drawing/2014/main" id="{280AD030-CDF6-46C8-BD6F-2353816411F1}"/>
              </a:ext>
            </a:extLst>
          </p:cNvPr>
          <p:cNvGrpSpPr>
            <a:grpSpLocks/>
          </p:cNvGrpSpPr>
          <p:nvPr/>
        </p:nvGrpSpPr>
        <p:grpSpPr bwMode="auto">
          <a:xfrm>
            <a:off x="3441700" y="914400"/>
            <a:ext cx="1092200" cy="863600"/>
            <a:chOff x="2112" y="576"/>
            <a:chExt cx="688" cy="544"/>
          </a:xfrm>
        </p:grpSpPr>
        <p:sp>
          <p:nvSpPr>
            <p:cNvPr id="3113" name="Freeform 69">
              <a:extLst>
                <a:ext uri="{FF2B5EF4-FFF2-40B4-BE49-F238E27FC236}">
                  <a16:creationId xmlns:a16="http://schemas.microsoft.com/office/drawing/2014/main" id="{EF3048E6-96BA-43D3-A0D5-693550EED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704"/>
              <a:ext cx="688" cy="416"/>
            </a:xfrm>
            <a:custGeom>
              <a:avLst/>
              <a:gdLst>
                <a:gd name="T0" fmla="*/ 0 w 688"/>
                <a:gd name="T1" fmla="*/ 224 h 416"/>
                <a:gd name="T2" fmla="*/ 576 w 688"/>
                <a:gd name="T3" fmla="*/ 32 h 416"/>
                <a:gd name="T4" fmla="*/ 672 w 688"/>
                <a:gd name="T5" fmla="*/ 416 h 416"/>
                <a:gd name="T6" fmla="*/ 0 60000 65536"/>
                <a:gd name="T7" fmla="*/ 0 60000 65536"/>
                <a:gd name="T8" fmla="*/ 0 60000 65536"/>
                <a:gd name="T9" fmla="*/ 0 w 688"/>
                <a:gd name="T10" fmla="*/ 0 h 416"/>
                <a:gd name="T11" fmla="*/ 688 w 688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8" h="416">
                  <a:moveTo>
                    <a:pt x="0" y="224"/>
                  </a:moveTo>
                  <a:cubicBezTo>
                    <a:pt x="232" y="112"/>
                    <a:pt x="464" y="0"/>
                    <a:pt x="576" y="32"/>
                  </a:cubicBezTo>
                  <a:cubicBezTo>
                    <a:pt x="688" y="64"/>
                    <a:pt x="656" y="352"/>
                    <a:pt x="672" y="41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Text Box 72">
              <a:extLst>
                <a:ext uri="{FF2B5EF4-FFF2-40B4-BE49-F238E27FC236}">
                  <a16:creationId xmlns:a16="http://schemas.microsoft.com/office/drawing/2014/main" id="{951174D8-A28E-4B06-8D89-8A902953C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576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</p:grpSp>
      <p:sp>
        <p:nvSpPr>
          <p:cNvPr id="4172" name="Text Box 76">
            <a:extLst>
              <a:ext uri="{FF2B5EF4-FFF2-40B4-BE49-F238E27FC236}">
                <a16:creationId xmlns:a16="http://schemas.microsoft.com/office/drawing/2014/main" id="{D63C826B-0CBA-46DB-9FEF-DD4FEFEEB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48288"/>
            <a:ext cx="335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How many jumps does it take?</a:t>
            </a:r>
          </a:p>
        </p:txBody>
      </p:sp>
      <p:grpSp>
        <p:nvGrpSpPr>
          <p:cNvPr id="7" name="Group 80">
            <a:extLst>
              <a:ext uri="{FF2B5EF4-FFF2-40B4-BE49-F238E27FC236}">
                <a16:creationId xmlns:a16="http://schemas.microsoft.com/office/drawing/2014/main" id="{AB2F09AF-8C11-40D8-855F-3D281E762B13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660900"/>
            <a:ext cx="1524000" cy="506413"/>
            <a:chOff x="3504" y="3032"/>
            <a:chExt cx="960" cy="319"/>
          </a:xfrm>
        </p:grpSpPr>
        <p:sp>
          <p:nvSpPr>
            <p:cNvPr id="3111" name="Text Box 64">
              <a:extLst>
                <a:ext uri="{FF2B5EF4-FFF2-40B4-BE49-F238E27FC236}">
                  <a16:creationId xmlns:a16="http://schemas.microsoft.com/office/drawing/2014/main" id="{8D62F6C0-B6A8-4ED3-B13B-363ECC2077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Starting Point</a:t>
              </a:r>
            </a:p>
          </p:txBody>
        </p:sp>
        <p:sp>
          <p:nvSpPr>
            <p:cNvPr id="3112" name="Line 77">
              <a:extLst>
                <a:ext uri="{FF2B5EF4-FFF2-40B4-BE49-F238E27FC236}">
                  <a16:creationId xmlns:a16="http://schemas.microsoft.com/office/drawing/2014/main" id="{C480F715-47CB-416C-B800-51DADFDB5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2" y="303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81">
            <a:extLst>
              <a:ext uri="{FF2B5EF4-FFF2-40B4-BE49-F238E27FC236}">
                <a16:creationId xmlns:a16="http://schemas.microsoft.com/office/drawing/2014/main" id="{A3D010A6-7F3D-4042-B06A-40E964F1A024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4648200"/>
            <a:ext cx="1524000" cy="519113"/>
            <a:chOff x="4512" y="3024"/>
            <a:chExt cx="960" cy="327"/>
          </a:xfrm>
        </p:grpSpPr>
        <p:sp>
          <p:nvSpPr>
            <p:cNvPr id="3109" name="Line 78">
              <a:extLst>
                <a:ext uri="{FF2B5EF4-FFF2-40B4-BE49-F238E27FC236}">
                  <a16:creationId xmlns:a16="http://schemas.microsoft.com/office/drawing/2014/main" id="{FF394CF4-9AB1-4A05-83F0-C73C1451DE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2" y="3024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Text Box 79">
              <a:extLst>
                <a:ext uri="{FF2B5EF4-FFF2-40B4-BE49-F238E27FC236}">
                  <a16:creationId xmlns:a16="http://schemas.microsoft.com/office/drawing/2014/main" id="{A02836E1-06B6-40D4-863B-CC6D74B9B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Ending Point</a:t>
              </a:r>
            </a:p>
          </p:txBody>
        </p:sp>
      </p:grpSp>
      <p:sp>
        <p:nvSpPr>
          <p:cNvPr id="4179" name="Text Box 83">
            <a:extLst>
              <a:ext uri="{FF2B5EF4-FFF2-40B4-BE49-F238E27FC236}">
                <a16:creationId xmlns:a16="http://schemas.microsoft.com/office/drawing/2014/main" id="{20425953-EDFD-4B9E-A525-425480EC0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007100"/>
            <a:ext cx="495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4.</a:t>
            </a:r>
          </a:p>
        </p:txBody>
      </p:sp>
      <p:grpSp>
        <p:nvGrpSpPr>
          <p:cNvPr id="9" name="Group 104">
            <a:extLst>
              <a:ext uri="{FF2B5EF4-FFF2-40B4-BE49-F238E27FC236}">
                <a16:creationId xmlns:a16="http://schemas.microsoft.com/office/drawing/2014/main" id="{DABFB3EE-5264-4769-ABB6-7D07ACB04748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5969000"/>
            <a:ext cx="889000" cy="887413"/>
            <a:chOff x="3464" y="3624"/>
            <a:chExt cx="560" cy="559"/>
          </a:xfrm>
        </p:grpSpPr>
        <p:grpSp>
          <p:nvGrpSpPr>
            <p:cNvPr id="3105" name="Group 89">
              <a:extLst>
                <a:ext uri="{FF2B5EF4-FFF2-40B4-BE49-F238E27FC236}">
                  <a16:creationId xmlns:a16="http://schemas.microsoft.com/office/drawing/2014/main" id="{10EF5935-EE1E-4C70-98A9-894AB76DA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4" y="3907"/>
              <a:ext cx="432" cy="276"/>
              <a:chOff x="3752" y="3939"/>
              <a:chExt cx="364" cy="276"/>
            </a:xfrm>
          </p:grpSpPr>
          <p:sp>
            <p:nvSpPr>
              <p:cNvPr id="3107" name="Freeform 85">
                <a:extLst>
                  <a:ext uri="{FF2B5EF4-FFF2-40B4-BE49-F238E27FC236}">
                    <a16:creationId xmlns:a16="http://schemas.microsoft.com/office/drawing/2014/main" id="{7A399564-ADC7-4CBA-8E79-BEAE7F460D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472264" flipV="1">
                <a:off x="3924" y="3939"/>
                <a:ext cx="192" cy="208"/>
              </a:xfrm>
              <a:custGeom>
                <a:avLst/>
                <a:gdLst>
                  <a:gd name="T0" fmla="*/ 0 w 688"/>
                  <a:gd name="T1" fmla="*/ 112 h 416"/>
                  <a:gd name="T2" fmla="*/ 161 w 688"/>
                  <a:gd name="T3" fmla="*/ 16 h 416"/>
                  <a:gd name="T4" fmla="*/ 188 w 688"/>
                  <a:gd name="T5" fmla="*/ 208 h 416"/>
                  <a:gd name="T6" fmla="*/ 0 60000 65536"/>
                  <a:gd name="T7" fmla="*/ 0 60000 65536"/>
                  <a:gd name="T8" fmla="*/ 0 60000 65536"/>
                  <a:gd name="T9" fmla="*/ 0 w 688"/>
                  <a:gd name="T10" fmla="*/ 0 h 416"/>
                  <a:gd name="T11" fmla="*/ 688 w 688"/>
                  <a:gd name="T12" fmla="*/ 416 h 4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8" h="416">
                    <a:moveTo>
                      <a:pt x="0" y="224"/>
                    </a:moveTo>
                    <a:cubicBezTo>
                      <a:pt x="232" y="112"/>
                      <a:pt x="464" y="0"/>
                      <a:pt x="576" y="32"/>
                    </a:cubicBezTo>
                    <a:cubicBezTo>
                      <a:pt x="688" y="64"/>
                      <a:pt x="656" y="352"/>
                      <a:pt x="672" y="416"/>
                    </a:cubicBez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Text Box 86">
                <a:extLst>
                  <a:ext uri="{FF2B5EF4-FFF2-40B4-BE49-F238E27FC236}">
                    <a16:creationId xmlns:a16="http://schemas.microsoft.com/office/drawing/2014/main" id="{6CB34F9E-6193-4B04-9483-761AEC300E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2" y="39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</p:grpSp>
        <p:sp>
          <p:nvSpPr>
            <p:cNvPr id="3106" name="Text Box 100">
              <a:extLst>
                <a:ext uri="{FF2B5EF4-FFF2-40B4-BE49-F238E27FC236}">
                  <a16:creationId xmlns:a16="http://schemas.microsoft.com/office/drawing/2014/main" id="{57BB10BD-39FF-4AF8-AE20-49C51F225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8" y="3624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__</a:t>
              </a:r>
              <a:r>
                <a:rPr lang="en-US" altLang="en-US">
                  <a:latin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11" name="Group 105">
            <a:extLst>
              <a:ext uri="{FF2B5EF4-FFF2-40B4-BE49-F238E27FC236}">
                <a16:creationId xmlns:a16="http://schemas.microsoft.com/office/drawing/2014/main" id="{35A7CAE3-8443-4D55-A1F9-EE4BF91DD6C3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5969000"/>
            <a:ext cx="819150" cy="882650"/>
            <a:chOff x="3804" y="3624"/>
            <a:chExt cx="516" cy="556"/>
          </a:xfrm>
        </p:grpSpPr>
        <p:grpSp>
          <p:nvGrpSpPr>
            <p:cNvPr id="3101" name="Group 91">
              <a:extLst>
                <a:ext uri="{FF2B5EF4-FFF2-40B4-BE49-F238E27FC236}">
                  <a16:creationId xmlns:a16="http://schemas.microsoft.com/office/drawing/2014/main" id="{F64344AF-E1FB-464A-9A3F-53F0EB4B94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4" y="3904"/>
              <a:ext cx="364" cy="276"/>
              <a:chOff x="4532" y="3936"/>
              <a:chExt cx="364" cy="276"/>
            </a:xfrm>
          </p:grpSpPr>
          <p:sp>
            <p:nvSpPr>
              <p:cNvPr id="3103" name="Freeform 87">
                <a:extLst>
                  <a:ext uri="{FF2B5EF4-FFF2-40B4-BE49-F238E27FC236}">
                    <a16:creationId xmlns:a16="http://schemas.microsoft.com/office/drawing/2014/main" id="{C713CF78-F96E-4289-B56B-C3F7A0FCFB29}"/>
                  </a:ext>
                </a:extLst>
              </p:cNvPr>
              <p:cNvSpPr>
                <a:spLocks/>
              </p:cNvSpPr>
              <p:nvPr/>
            </p:nvSpPr>
            <p:spPr bwMode="auto">
              <a:xfrm rot="1472264" flipV="1">
                <a:off x="4704" y="3936"/>
                <a:ext cx="192" cy="208"/>
              </a:xfrm>
              <a:custGeom>
                <a:avLst/>
                <a:gdLst>
                  <a:gd name="T0" fmla="*/ 0 w 688"/>
                  <a:gd name="T1" fmla="*/ 112 h 416"/>
                  <a:gd name="T2" fmla="*/ 161 w 688"/>
                  <a:gd name="T3" fmla="*/ 16 h 416"/>
                  <a:gd name="T4" fmla="*/ 188 w 688"/>
                  <a:gd name="T5" fmla="*/ 208 h 416"/>
                  <a:gd name="T6" fmla="*/ 0 60000 65536"/>
                  <a:gd name="T7" fmla="*/ 0 60000 65536"/>
                  <a:gd name="T8" fmla="*/ 0 60000 65536"/>
                  <a:gd name="T9" fmla="*/ 0 w 688"/>
                  <a:gd name="T10" fmla="*/ 0 h 416"/>
                  <a:gd name="T11" fmla="*/ 688 w 688"/>
                  <a:gd name="T12" fmla="*/ 416 h 4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8" h="416">
                    <a:moveTo>
                      <a:pt x="0" y="224"/>
                    </a:moveTo>
                    <a:cubicBezTo>
                      <a:pt x="232" y="112"/>
                      <a:pt x="464" y="0"/>
                      <a:pt x="576" y="32"/>
                    </a:cubicBezTo>
                    <a:cubicBezTo>
                      <a:pt x="688" y="64"/>
                      <a:pt x="656" y="352"/>
                      <a:pt x="672" y="416"/>
                    </a:cubicBez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Text Box 88">
                <a:extLst>
                  <a:ext uri="{FF2B5EF4-FFF2-40B4-BE49-F238E27FC236}">
                    <a16:creationId xmlns:a16="http://schemas.microsoft.com/office/drawing/2014/main" id="{640AD972-2A6F-4117-8A66-1910E78CB3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32" y="3981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2</a:t>
                </a:r>
              </a:p>
            </p:txBody>
          </p:sp>
        </p:grpSp>
        <p:sp>
          <p:nvSpPr>
            <p:cNvPr id="3102" name="Text Box 101">
              <a:extLst>
                <a:ext uri="{FF2B5EF4-FFF2-40B4-BE49-F238E27FC236}">
                  <a16:creationId xmlns:a16="http://schemas.microsoft.com/office/drawing/2014/main" id="{E1BDFFB5-7ECA-4D64-B9CE-2E2758915C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624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__</a:t>
              </a:r>
              <a:r>
                <a:rPr lang="en-US" altLang="en-US">
                  <a:latin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13" name="Group 106">
            <a:extLst>
              <a:ext uri="{FF2B5EF4-FFF2-40B4-BE49-F238E27FC236}">
                <a16:creationId xmlns:a16="http://schemas.microsoft.com/office/drawing/2014/main" id="{896F4877-C536-4F52-8ED9-304531E5D6CC}"/>
              </a:ext>
            </a:extLst>
          </p:cNvPr>
          <p:cNvGrpSpPr>
            <a:grpSpLocks/>
          </p:cNvGrpSpPr>
          <p:nvPr/>
        </p:nvGrpSpPr>
        <p:grpSpPr bwMode="auto">
          <a:xfrm>
            <a:off x="6413500" y="5969000"/>
            <a:ext cx="889000" cy="889000"/>
            <a:chOff x="4040" y="3624"/>
            <a:chExt cx="560" cy="560"/>
          </a:xfrm>
        </p:grpSpPr>
        <p:grpSp>
          <p:nvGrpSpPr>
            <p:cNvPr id="3097" name="Group 92">
              <a:extLst>
                <a:ext uri="{FF2B5EF4-FFF2-40B4-BE49-F238E27FC236}">
                  <a16:creationId xmlns:a16="http://schemas.microsoft.com/office/drawing/2014/main" id="{7B9F215F-DE12-4B41-BF3D-65A7633BEC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0" y="3908"/>
              <a:ext cx="432" cy="276"/>
              <a:chOff x="4532" y="3936"/>
              <a:chExt cx="364" cy="276"/>
            </a:xfrm>
          </p:grpSpPr>
          <p:sp>
            <p:nvSpPr>
              <p:cNvPr id="3099" name="Freeform 93">
                <a:extLst>
                  <a:ext uri="{FF2B5EF4-FFF2-40B4-BE49-F238E27FC236}">
                    <a16:creationId xmlns:a16="http://schemas.microsoft.com/office/drawing/2014/main" id="{385AC5A0-99DB-4CCB-B67F-A8F555C02F93}"/>
                  </a:ext>
                </a:extLst>
              </p:cNvPr>
              <p:cNvSpPr>
                <a:spLocks/>
              </p:cNvSpPr>
              <p:nvPr/>
            </p:nvSpPr>
            <p:spPr bwMode="auto">
              <a:xfrm rot="1472264" flipV="1">
                <a:off x="4704" y="3936"/>
                <a:ext cx="192" cy="208"/>
              </a:xfrm>
              <a:custGeom>
                <a:avLst/>
                <a:gdLst>
                  <a:gd name="T0" fmla="*/ 0 w 688"/>
                  <a:gd name="T1" fmla="*/ 112 h 416"/>
                  <a:gd name="T2" fmla="*/ 161 w 688"/>
                  <a:gd name="T3" fmla="*/ 16 h 416"/>
                  <a:gd name="T4" fmla="*/ 188 w 688"/>
                  <a:gd name="T5" fmla="*/ 208 h 416"/>
                  <a:gd name="T6" fmla="*/ 0 60000 65536"/>
                  <a:gd name="T7" fmla="*/ 0 60000 65536"/>
                  <a:gd name="T8" fmla="*/ 0 60000 65536"/>
                  <a:gd name="T9" fmla="*/ 0 w 688"/>
                  <a:gd name="T10" fmla="*/ 0 h 416"/>
                  <a:gd name="T11" fmla="*/ 688 w 688"/>
                  <a:gd name="T12" fmla="*/ 416 h 4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8" h="416">
                    <a:moveTo>
                      <a:pt x="0" y="224"/>
                    </a:moveTo>
                    <a:cubicBezTo>
                      <a:pt x="232" y="112"/>
                      <a:pt x="464" y="0"/>
                      <a:pt x="576" y="32"/>
                    </a:cubicBezTo>
                    <a:cubicBezTo>
                      <a:pt x="688" y="64"/>
                      <a:pt x="656" y="352"/>
                      <a:pt x="672" y="416"/>
                    </a:cubicBez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Text Box 94">
                <a:extLst>
                  <a:ext uri="{FF2B5EF4-FFF2-40B4-BE49-F238E27FC236}">
                    <a16:creationId xmlns:a16="http://schemas.microsoft.com/office/drawing/2014/main" id="{24C59764-7DC2-4744-92FC-16B4B17FBF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32" y="3981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3</a:t>
                </a:r>
              </a:p>
            </p:txBody>
          </p:sp>
        </p:grpSp>
        <p:sp>
          <p:nvSpPr>
            <p:cNvPr id="3098" name="Text Box 102">
              <a:extLst>
                <a:ext uri="{FF2B5EF4-FFF2-40B4-BE49-F238E27FC236}">
                  <a16:creationId xmlns:a16="http://schemas.microsoft.com/office/drawing/2014/main" id="{146EB89B-316A-4583-83AC-E0E9E600B9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4" y="3624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__</a:t>
              </a:r>
              <a:r>
                <a:rPr lang="en-US" altLang="en-US"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4199" name="Text Box 103">
            <a:extLst>
              <a:ext uri="{FF2B5EF4-FFF2-40B4-BE49-F238E27FC236}">
                <a16:creationId xmlns:a16="http://schemas.microsoft.com/office/drawing/2014/main" id="{BAED5622-EBB8-453B-9834-42A6F9C8A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00710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= 4000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3" grpId="0"/>
      <p:bldP spid="4144" grpId="0"/>
      <p:bldP spid="4145" grpId="0"/>
      <p:bldP spid="4146" grpId="0"/>
      <p:bldP spid="4147" grpId="0"/>
      <p:bldP spid="4148" grpId="0"/>
      <p:bldP spid="4159" grpId="0" animBg="1"/>
      <p:bldP spid="4172" grpId="0"/>
      <p:bldP spid="4179" grpId="0"/>
      <p:bldP spid="419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743</Words>
  <Application>Microsoft Office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Times New Roman</vt:lpstr>
      <vt:lpstr>Default Design</vt:lpstr>
      <vt:lpstr>Office Theme</vt:lpstr>
      <vt:lpstr>Default Design</vt:lpstr>
      <vt:lpstr>PowerPoint Presentation</vt:lpstr>
      <vt:lpstr>Learning Objectives</vt:lpstr>
      <vt:lpstr>English Conversions</vt:lpstr>
      <vt:lpstr>Metric prefixes change the value</vt:lpstr>
      <vt:lpstr>PowerPoint Presentation</vt:lpstr>
      <vt:lpstr>Kilo = 1000</vt:lpstr>
      <vt:lpstr>Centi = .01 or 1/100</vt:lpstr>
      <vt:lpstr>List of Abbreviations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Berger, Jerry</cp:lastModifiedBy>
  <cp:revision>42</cp:revision>
  <dcterms:created xsi:type="dcterms:W3CDTF">2008-10-13T15:16:14Z</dcterms:created>
  <dcterms:modified xsi:type="dcterms:W3CDTF">2021-09-08T13:22:17Z</dcterms:modified>
</cp:coreProperties>
</file>